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58" r:id="rId3"/>
  </p:sldMasterIdLst>
  <p:notesMasterIdLst>
    <p:notesMasterId r:id="rId28"/>
  </p:notesMasterIdLst>
  <p:handoutMasterIdLst>
    <p:handoutMasterId r:id="rId29"/>
  </p:handoutMasterIdLst>
  <p:sldIdLst>
    <p:sldId id="437" r:id="rId4"/>
    <p:sldId id="438" r:id="rId5"/>
    <p:sldId id="408" r:id="rId6"/>
    <p:sldId id="393" r:id="rId7"/>
    <p:sldId id="427" r:id="rId8"/>
    <p:sldId id="414" r:id="rId9"/>
    <p:sldId id="439" r:id="rId10"/>
    <p:sldId id="440" r:id="rId11"/>
    <p:sldId id="415" r:id="rId12"/>
    <p:sldId id="441" r:id="rId13"/>
    <p:sldId id="450" r:id="rId14"/>
    <p:sldId id="416" r:id="rId15"/>
    <p:sldId id="442" r:id="rId16"/>
    <p:sldId id="443" r:id="rId17"/>
    <p:sldId id="444" r:id="rId18"/>
    <p:sldId id="446" r:id="rId19"/>
    <p:sldId id="445" r:id="rId20"/>
    <p:sldId id="425" r:id="rId21"/>
    <p:sldId id="447" r:id="rId22"/>
    <p:sldId id="449" r:id="rId23"/>
    <p:sldId id="451" r:id="rId24"/>
    <p:sldId id="452" r:id="rId25"/>
    <p:sldId id="435" r:id="rId26"/>
    <p:sldId id="424" r:id="rId27"/>
  </p:sldIdLst>
  <p:sldSz cx="9144000" cy="6858000" type="screen4x3"/>
  <p:notesSz cx="6669088" cy="9753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E7700"/>
    <a:srgbClr val="8047F3"/>
    <a:srgbClr val="FFCC66"/>
    <a:srgbClr val="FFC165"/>
    <a:srgbClr val="FF3300"/>
    <a:srgbClr val="003300"/>
    <a:srgbClr val="0066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1" autoAdjust="0"/>
    <p:restoredTop sz="96187" autoAdjust="0"/>
  </p:normalViewPr>
  <p:slideViewPr>
    <p:cSldViewPr>
      <p:cViewPr varScale="1">
        <p:scale>
          <a:sx n="109" d="100"/>
          <a:sy n="109" d="100"/>
        </p:scale>
        <p:origin x="126" y="78"/>
      </p:cViewPr>
      <p:guideLst>
        <p:guide orient="horz" pos="2160"/>
        <p:guide orient="horz" pos="754"/>
        <p:guide pos="288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958" y="-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91C559DA-03DA-48C8-9532-434FEE094896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AF20EA28-B645-4D3C-8263-4293D5F9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6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48A1B187-E2E9-42AC-ADD3-122318CD4261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52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3745"/>
            <a:ext cx="5335893" cy="43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B4510427-78A4-4C1B-80F0-646E9219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6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9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7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7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3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4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17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5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93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1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0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10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6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5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2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31806" indent="-281464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25855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576197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26539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476881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27223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377565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27907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fld id="{02CE3DCB-1C9D-49B7-BAEE-F48907967164}" type="slidenum">
              <a:rPr lang="ru-RU" smtClean="0">
                <a:latin typeface="Arial Unicode MS" pitchFamily="34" charset="-128"/>
              </a:rPr>
              <a:pPr eaLnBrk="1" hangingPunct="1"/>
              <a:t>6</a:t>
            </a:fld>
            <a:endParaRPr lang="ru-RU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73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7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0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3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6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2655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5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2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3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82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7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3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08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9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62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8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2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94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8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1669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63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4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4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0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22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59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22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50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87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8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7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9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7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3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28.07.2014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4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776864" cy="446449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ТБМ-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Logicon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lvl="0"/>
            <a:endParaRPr lang="en-US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Das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System der Integration mit den Lieferanten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73" y="44624"/>
            <a:ext cx="72151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6"/>
    </mc:Choice>
    <mc:Fallback xmlns="">
      <p:transition spd="slow" advTm="66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05276"/>
            <a:ext cx="9131537" cy="1714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4875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Rueckstände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0759" y="6104443"/>
            <a:ext cx="9000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Lieferant sieht </a:t>
            </a:r>
            <a:r>
              <a:rPr lang="en-US" altLang="ru-RU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alle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alt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Rückstände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gibt die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Rückstand-Ursache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ein und korrigiert die Information über geplantes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Verladedatum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242" y="877488"/>
            <a:ext cx="1775713" cy="125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908" y="870730"/>
            <a:ext cx="1758331" cy="126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803" y="897403"/>
            <a:ext cx="1723021" cy="123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2553392"/>
            <a:ext cx="4230470" cy="312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лево 7"/>
          <p:cNvSpPr/>
          <p:nvPr/>
        </p:nvSpPr>
        <p:spPr>
          <a:xfrm rot="19986962" flipV="1">
            <a:off x="4795937" y="2384245"/>
            <a:ext cx="3958414" cy="255437"/>
          </a:xfrm>
          <a:prstGeom prst="leftArrow">
            <a:avLst>
              <a:gd name="adj1" fmla="val 35792"/>
              <a:gd name="adj2" fmla="val 75918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2.96296E-6 L -0.12691 -2.96296E-6 C -0.18386 -2.96296E-6 -0.25365 0.13241 -0.25365 0.24005 L -0.25365 0.4803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77 -1.48148E-6 L -0.04827 -1.48148E-6 C -0.06667 -1.48148E-6 -0.08924 0.13218 -0.08924 0.24005 L -0.08924 0.4805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4.81481E-6 L -0.01858 -4.81481E-6 C -0.02708 -4.81481E-6 -0.03715 -0.01666 -0.03715 -0.03009 L -0.03715 -0.0599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708" y="3851781"/>
            <a:ext cx="8967788" cy="2520280"/>
            <a:chOff x="68708" y="3851781"/>
            <a:chExt cx="8967788" cy="2520280"/>
          </a:xfrm>
        </p:grpSpPr>
        <p:sp>
          <p:nvSpPr>
            <p:cNvPr id="12" name="Блок-схема: процесс 11"/>
            <p:cNvSpPr/>
            <p:nvPr/>
          </p:nvSpPr>
          <p:spPr>
            <a:xfrm>
              <a:off x="68708" y="3851781"/>
              <a:ext cx="8967788" cy="2520280"/>
            </a:xfrm>
            <a:prstGeom prst="flowChartProcess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876" y="3983479"/>
              <a:ext cx="8785251" cy="2325841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68708" y="908720"/>
            <a:ext cx="8967788" cy="2304256"/>
            <a:chOff x="68708" y="908720"/>
            <a:chExt cx="8967788" cy="2304256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8708" y="908720"/>
              <a:ext cx="8967788" cy="2304256"/>
            </a:xfrm>
            <a:prstGeom prst="flowChartProcess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877" y="1005667"/>
              <a:ext cx="8785251" cy="2110359"/>
            </a:xfrm>
            <a:prstGeom prst="rect">
              <a:avLst/>
            </a:prstGeom>
          </p:spPr>
        </p:pic>
      </p:grpSp>
      <p:sp>
        <p:nvSpPr>
          <p:cNvPr id="13" name="Прямоугольная выноска 12"/>
          <p:cNvSpPr/>
          <p:nvPr/>
        </p:nvSpPr>
        <p:spPr>
          <a:xfrm>
            <a:off x="683568" y="3983479"/>
            <a:ext cx="3190788" cy="2637293"/>
          </a:xfrm>
          <a:prstGeom prst="wedgeRectCallout">
            <a:avLst>
              <a:gd name="adj1" fmla="val 110287"/>
              <a:gd name="adj2" fmla="val -92447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>
              <a:defRPr/>
            </a:pPr>
            <a:r>
              <a:rPr lang="en-US" sz="1400" b="1" dirty="0"/>
              <a:t>Fakt</a:t>
            </a:r>
            <a:r>
              <a:rPr lang="ru-RU" sz="1400" b="1" dirty="0"/>
              <a:t> – </a:t>
            </a:r>
            <a:r>
              <a:rPr lang="en-US" sz="1400" b="1" dirty="0"/>
              <a:t>wurde schon bestellt</a:t>
            </a:r>
          </a:p>
          <a:p>
            <a:pPr algn="ctr">
              <a:defRPr/>
            </a:pPr>
            <a:r>
              <a:rPr lang="en-US" sz="1400" b="1" dirty="0"/>
              <a:t>Plan</a:t>
            </a:r>
            <a:r>
              <a:rPr lang="ru-RU" sz="1400" b="1" dirty="0"/>
              <a:t> – </a:t>
            </a:r>
            <a:r>
              <a:rPr lang="en-US" sz="1400" b="1" dirty="0"/>
              <a:t>wird noch bestellt werden</a:t>
            </a:r>
            <a:endParaRPr lang="ru-RU" sz="1400" b="1" dirty="0"/>
          </a:p>
          <a:p>
            <a:pPr algn="ctr">
              <a:defRPr/>
            </a:pPr>
            <a:r>
              <a:rPr lang="en-US" sz="1400" b="1" dirty="0"/>
              <a:t>Plan+Fakt</a:t>
            </a:r>
            <a:r>
              <a:rPr lang="ru-RU" sz="1400" b="1" dirty="0"/>
              <a:t>= </a:t>
            </a:r>
            <a:r>
              <a:rPr lang="en-US" sz="1400" b="1" dirty="0"/>
              <a:t>Gesamtbedarf im Monat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Es gibt die Möglichkeit, den monatsweise Einkaufsplan für die nächsten 12 Monaten zu sehen.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0" y="187600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Einkauf-Modelling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467544" y="742201"/>
            <a:ext cx="3190788" cy="2637293"/>
          </a:xfrm>
          <a:prstGeom prst="wedgeRectCallout">
            <a:avLst>
              <a:gd name="adj1" fmla="val 104790"/>
              <a:gd name="adj2" fmla="val 137908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>
              <a:defRPr/>
            </a:pPr>
            <a:r>
              <a:rPr lang="en-US" sz="1400" b="1" dirty="0"/>
              <a:t>Fakt</a:t>
            </a:r>
            <a:r>
              <a:rPr lang="ru-RU" sz="1400" b="1" dirty="0"/>
              <a:t> – </a:t>
            </a:r>
            <a:r>
              <a:rPr lang="en-US" sz="1400" b="1" dirty="0"/>
              <a:t>wurde schon bestellt</a:t>
            </a:r>
          </a:p>
          <a:p>
            <a:pPr algn="ctr">
              <a:defRPr/>
            </a:pPr>
            <a:r>
              <a:rPr lang="en-US" sz="1400" b="1" dirty="0"/>
              <a:t>Plan</a:t>
            </a:r>
            <a:r>
              <a:rPr lang="ru-RU" sz="1400" b="1" dirty="0"/>
              <a:t> – </a:t>
            </a:r>
            <a:r>
              <a:rPr lang="en-US" sz="1400" b="1" dirty="0"/>
              <a:t>wird noch bestellt werden</a:t>
            </a:r>
            <a:endParaRPr lang="ru-RU" sz="1400" b="1" dirty="0"/>
          </a:p>
          <a:p>
            <a:pPr algn="ctr">
              <a:defRPr/>
            </a:pPr>
            <a:r>
              <a:rPr lang="en-US" sz="1400" b="1" dirty="0"/>
              <a:t>Plan+Fakt</a:t>
            </a:r>
            <a:r>
              <a:rPr lang="ru-RU" sz="1400" b="1" dirty="0"/>
              <a:t>= </a:t>
            </a:r>
            <a:r>
              <a:rPr lang="en-US" sz="1400" b="1" dirty="0"/>
              <a:t>Gesamtbedarf in der Woche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Es gibt die Möglichkeit, den wochenweise Einkaufsplan für die nächsten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9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Wochen zu sehen.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9896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9388" y="6269762"/>
            <a:ext cx="8785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Es gibt die </a:t>
            </a:r>
            <a:r>
              <a:rPr lang="en-US" alt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Möglichkeit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die Berechnung von Lieferdisziplin artikelweise und graphische Darstellung der </a:t>
            </a:r>
            <a:r>
              <a:rPr lang="en-US" alt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Lieferdisziplin-Erfüllung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auszuladen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2" y="197148"/>
            <a:ext cx="913594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Lieferdisziplin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JIT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836712"/>
            <a:ext cx="8857108" cy="3141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829104"/>
            <a:ext cx="8885316" cy="5287362"/>
          </a:xfrm>
          <a:prstGeom prst="rect">
            <a:avLst/>
          </a:prstGeom>
        </p:spPr>
      </p:pic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1199879" y="1228284"/>
            <a:ext cx="6618342" cy="4256314"/>
            <a:chOff x="1605419" y="585803"/>
            <a:chExt cx="8883069" cy="6032711"/>
          </a:xfrm>
        </p:grpSpPr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1605419" y="764704"/>
            <a:ext cx="8883069" cy="5853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Точечный рисунок" r:id="rId4" imgW="8420040" imgH="4857840" progId="Paint.Picture">
                    <p:embed/>
                  </p:oleObj>
                </mc:Choice>
                <mc:Fallback>
                  <p:oleObj name="Точечный рисунок" r:id="rId4" imgW="8420040" imgH="485784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05419" y="764704"/>
                          <a:ext cx="8883069" cy="58538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5344" y="590941"/>
              <a:ext cx="7716353" cy="5217738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5712294" y="585803"/>
              <a:ext cx="72008" cy="5222876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4067013" y="1446916"/>
            <a:ext cx="4017995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solidFill>
                  <a:srgbClr val="2B958B"/>
                </a:solidFill>
              </a:rPr>
              <a:t>Zulaessige</a:t>
            </a:r>
            <a:r>
              <a:rPr lang="en-US" sz="1200" b="1" dirty="0" smtClean="0">
                <a:solidFill>
                  <a:srgbClr val="2B958B"/>
                </a:solidFill>
              </a:rPr>
              <a:t> </a:t>
            </a:r>
            <a:r>
              <a:rPr lang="en-US" sz="1200" b="1" dirty="0" err="1" smtClean="0">
                <a:solidFill>
                  <a:srgbClr val="2B958B"/>
                </a:solidFill>
              </a:rPr>
              <a:t>Abweichungen</a:t>
            </a:r>
            <a:endParaRPr lang="ru-RU" sz="1200" b="1" dirty="0">
              <a:ln w="11430"/>
              <a:solidFill>
                <a:srgbClr val="2B958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77321" y="4364161"/>
            <a:ext cx="122257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NORM</a:t>
            </a:r>
            <a:endParaRPr lang="ru-RU" sz="21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779718" y="1122747"/>
            <a:ext cx="1054691" cy="3838277"/>
            <a:chOff x="3448408" y="862184"/>
            <a:chExt cx="1406254" cy="5334370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4746272" y="862184"/>
              <a:ext cx="108390" cy="533437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3448408" y="980728"/>
              <a:ext cx="117598" cy="510523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H="1">
              <a:off x="3566006" y="1364343"/>
              <a:ext cx="1180266" cy="0"/>
            </a:xfrm>
            <a:prstGeom prst="straightConnector1">
              <a:avLst/>
            </a:prstGeom>
            <a:ln w="66675">
              <a:solidFill>
                <a:srgbClr val="2B958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5015802" y="2037241"/>
            <a:ext cx="2213565" cy="2862653"/>
            <a:chOff x="5163735" y="1947710"/>
            <a:chExt cx="2951420" cy="3978465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163735" y="5487739"/>
              <a:ext cx="2239875" cy="43843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err="1" smtClean="0">
                  <a:solidFill>
                    <a:srgbClr val="C00000"/>
                  </a:solidFill>
                </a:rPr>
                <a:t>nicht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600" b="1" dirty="0" err="1">
                  <a:solidFill>
                    <a:srgbClr val="C00000"/>
                  </a:solidFill>
                </a:rPr>
                <a:t>zulaessig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74" name="Объект 73"/>
            <p:cNvGraphicFramePr>
              <a:graphicFrameLocks noChangeAspect="1"/>
            </p:cNvGraphicFramePr>
            <p:nvPr>
              <p:extLst/>
            </p:nvPr>
          </p:nvGraphicFramePr>
          <p:xfrm>
            <a:off x="6155264" y="1947710"/>
            <a:ext cx="1959891" cy="1784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1" name="Точечный рисунок" r:id="rId7" imgW="1171440" imgH="1066680" progId="Paint.Picture">
                    <p:embed/>
                  </p:oleObj>
                </mc:Choice>
                <mc:Fallback>
                  <p:oleObj name="Точечный рисунок" r:id="rId7" imgW="1171440" imgH="106668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55264" y="1947710"/>
                          <a:ext cx="1959891" cy="17846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Группа 74"/>
          <p:cNvGrpSpPr/>
          <p:nvPr/>
        </p:nvGrpSpPr>
        <p:grpSpPr>
          <a:xfrm>
            <a:off x="1918082" y="2503458"/>
            <a:ext cx="1756457" cy="2404505"/>
            <a:chOff x="1033891" y="2558574"/>
            <a:chExt cx="2341942" cy="334173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135958" y="5461876"/>
              <a:ext cx="2239875" cy="43843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err="1" smtClean="0">
                  <a:solidFill>
                    <a:srgbClr val="C00000"/>
                  </a:solidFill>
                </a:rPr>
                <a:t>nicht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</a:rPr>
                <a:t>sparsam</a:t>
              </a:r>
              <a:endParaRPr lang="ru-RU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3891" y="2558574"/>
              <a:ext cx="1990476" cy="136190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4243205" y="1124744"/>
            <a:ext cx="3797407" cy="253916"/>
            <a:chOff x="4075549" y="774590"/>
            <a:chExt cx="5063209" cy="33855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652806" y="774590"/>
              <a:ext cx="4485952" cy="33855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dirty="0" err="1" smtClean="0"/>
                <a:t>Vereinbarter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Liefertermin</a:t>
              </a:r>
              <a:endPara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 flipH="1">
              <a:off x="4075549" y="980728"/>
              <a:ext cx="1137243" cy="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0" y="303802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Lieferdisziplin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JIT</a:t>
            </a:r>
            <a:r>
              <a:rPr lang="ru-RU" sz="2400" dirty="0">
                <a:solidFill>
                  <a:schemeClr val="bg1"/>
                </a:solidFill>
              </a:rPr>
              <a:t>. Принципы расчета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8646" y="5674572"/>
            <a:ext cx="4600575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9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2388" y="404723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Durch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Produktionsfehlern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verusachte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Reklamationen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8775" y="6316960"/>
            <a:ext cx="8785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gibt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die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Möglichkeit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alle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Reklamationen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für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die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Produkte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des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Produzentes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zu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sehen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76957" y="1635734"/>
            <a:ext cx="2357243" cy="2495344"/>
            <a:chOff x="976957" y="1635734"/>
            <a:chExt cx="2357243" cy="2495344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925707" y="3105110"/>
              <a:ext cx="1408493" cy="1025968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57" y="1635734"/>
              <a:ext cx="1699838" cy="14693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Рисунок 2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994" y="3270234"/>
              <a:ext cx="975742" cy="6432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3534118" y="1596831"/>
            <a:ext cx="1942013" cy="2608847"/>
            <a:chOff x="3534118" y="1596831"/>
            <a:chExt cx="1942013" cy="2608847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4517995" y="3155880"/>
              <a:ext cx="21763" cy="1049798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254" y="3237355"/>
              <a:ext cx="975742" cy="64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118" y="1596831"/>
              <a:ext cx="1942013" cy="14830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5710683" y="1666244"/>
            <a:ext cx="2470654" cy="2539434"/>
            <a:chOff x="5710683" y="1666244"/>
            <a:chExt cx="2470654" cy="2539434"/>
          </a:xfrm>
        </p:grpSpPr>
        <p:cxnSp>
          <p:nvCxnSpPr>
            <p:cNvPr id="26" name="Прямая со стрелкой 25"/>
            <p:cNvCxnSpPr/>
            <p:nvPr/>
          </p:nvCxnSpPr>
          <p:spPr>
            <a:xfrm flipH="1">
              <a:off x="5710683" y="3155880"/>
              <a:ext cx="1561618" cy="1049798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Рисунок 2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722" y="3222922"/>
              <a:ext cx="975742" cy="64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022" y="1666244"/>
              <a:ext cx="1904315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" name="Рисунок 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15" y="4305824"/>
            <a:ext cx="2712982" cy="186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193" y="1157832"/>
            <a:ext cx="8277225" cy="50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79" y="2089373"/>
            <a:ext cx="4905375" cy="357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19066" y="3731813"/>
            <a:ext cx="2646294" cy="54006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71105" y="3333108"/>
            <a:ext cx="1365563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n-US" sz="405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</a:t>
            </a:r>
            <a:endParaRPr lang="ru-RU" sz="405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5410796" y="2253767"/>
            <a:ext cx="11586" cy="2851179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18763" y="2263188"/>
            <a:ext cx="803620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12388" y="404723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6-SIGMA-Bewertung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Berechnungmethode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57086" y="6006873"/>
            <a:ext cx="39959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Nach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der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Normalverteilung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wird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die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Abhängigkeit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des SIGMA-Level von der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Fehleranzahl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berechnet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6" y="2074450"/>
            <a:ext cx="2111559" cy="151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5" y="4222161"/>
            <a:ext cx="2019300" cy="122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7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6618"/>
          <a:stretch/>
        </p:blipFill>
        <p:spPr>
          <a:xfrm flipH="1">
            <a:off x="191457" y="2127545"/>
            <a:ext cx="7801294" cy="24027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5268" y="680610"/>
            <a:ext cx="2179189" cy="2146264"/>
            <a:chOff x="-56096" y="476672"/>
            <a:chExt cx="2323840" cy="235022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9399" y="476672"/>
              <a:ext cx="2208345" cy="1844307"/>
              <a:chOff x="3275856" y="1095535"/>
              <a:chExt cx="2162636" cy="1852254"/>
            </a:xfrm>
          </p:grpSpPr>
          <p:sp>
            <p:nvSpPr>
              <p:cNvPr id="19" name="Шестиугольник 18"/>
              <p:cNvSpPr/>
              <p:nvPr/>
            </p:nvSpPr>
            <p:spPr>
              <a:xfrm>
                <a:off x="3275856" y="1095535"/>
                <a:ext cx="2162636" cy="1852254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4922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100" dirty="0" smtClean="0"/>
              </a:p>
              <a:p>
                <a:pPr algn="ctr"/>
                <a:endParaRPr lang="ru-RU" sz="1100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die Qualität der </a:t>
                </a:r>
                <a:r>
                  <a:rPr lang="en-US" sz="20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Weltklasse</a:t>
                </a:r>
                <a:endParaRPr lang="ru-RU" sz="20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8332" y="1239550"/>
                <a:ext cx="676654" cy="483324"/>
              </a:xfrm>
              <a:prstGeom prst="rect">
                <a:avLst/>
              </a:prstGeom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-56096" y="2369698"/>
              <a:ext cx="1881239" cy="4572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0,</a:t>
              </a:r>
              <a:r>
                <a:rPr lang="ru-RU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0003</a:t>
              </a:r>
              <a:r>
                <a:rPr lang="en-US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de-DE" sz="1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mangelhaften</a:t>
              </a:r>
            </a:p>
            <a:p>
              <a:pPr algn="ctr"/>
              <a:r>
                <a:rPr lang="de-DE" sz="1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de-DE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Waren</a:t>
              </a:r>
              <a:endParaRPr lang="ru-RU" sz="1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30157" y="4738408"/>
            <a:ext cx="3626426" cy="1578101"/>
            <a:chOff x="4339699" y="5163951"/>
            <a:chExt cx="4400860" cy="185225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6577922" y="5163951"/>
              <a:ext cx="2162637" cy="1852254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rgbClr val="8E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16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die </a:t>
              </a:r>
              <a:r>
                <a:rPr lang="en-US" sz="1400" b="1" dirty="0">
                  <a:solidFill>
                    <a:srgbClr val="C00000"/>
                  </a:solidFill>
                </a:rPr>
                <a:t>unbefriedigende</a:t>
              </a:r>
              <a:r>
                <a:rPr lang="ru-RU" sz="1400" b="1" dirty="0">
                  <a:solidFill>
                    <a:srgbClr val="C00000"/>
                  </a:solidFill>
                </a:rPr>
                <a:t>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Qualität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CCC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24331" y="5485374"/>
              <a:ext cx="869815" cy="348838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4339699" y="5834212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&gt;</a:t>
              </a:r>
              <a:r>
                <a:rPr lang="en-US" sz="14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0,</a:t>
              </a:r>
              <a:r>
                <a:rPr lang="ru-RU" sz="14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6</a:t>
              </a:r>
              <a:r>
                <a:rPr lang="en-US" sz="14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de-DE" sz="1400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mangelhaften</a:t>
              </a:r>
            </a:p>
            <a:p>
              <a:pPr algn="ctr"/>
              <a:r>
                <a:rPr lang="de-DE" sz="1400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de-DE" sz="140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Waren</a:t>
              </a:r>
              <a:endParaRPr lang="ru-RU" sz="1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393" y="4772261"/>
            <a:ext cx="1719611" cy="205221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19218" y="973719"/>
            <a:ext cx="2667814" cy="2355190"/>
            <a:chOff x="1647496" y="1030814"/>
            <a:chExt cx="2839560" cy="2372533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2324420" y="1030814"/>
              <a:ext cx="2162636" cy="1852254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ru-RU" sz="2000" b="1" dirty="0">
                  <a:solidFill>
                    <a:schemeClr val="bg2">
                      <a:lumMod val="25000"/>
                    </a:schemeClr>
                  </a:solidFill>
                </a:rPr>
                <a:t>о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die beste Qualität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647496" y="2946148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02</a:t>
              </a:r>
              <a:r>
                <a:rPr lang="en-US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de-DE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mangelhaften</a:t>
              </a:r>
            </a:p>
            <a:p>
              <a:pPr algn="ctr"/>
              <a:r>
                <a:rPr lang="de-DE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 Waren</a:t>
              </a:r>
              <a:endParaRPr lang="ru-RU" sz="1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9640" y="1425186"/>
              <a:ext cx="1436979" cy="3594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616385" y="1387485"/>
            <a:ext cx="2908133" cy="2486539"/>
            <a:chOff x="3784165" y="1321113"/>
            <a:chExt cx="2908133" cy="2486539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4586761" y="1321113"/>
              <a:ext cx="2105537" cy="182808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en-US" sz="2000" b="1" dirty="0" smtClean="0"/>
            </a:p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die gute Qualität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784165" y="3350453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14</a:t>
              </a:r>
              <a:r>
                <a:rPr lang="en-US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de-DE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mangelhaften</a:t>
              </a:r>
            </a:p>
            <a:p>
              <a:pPr algn="ctr"/>
              <a:r>
                <a:rPr lang="de-DE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 Waren</a:t>
              </a:r>
              <a:endParaRPr lang="ru-RU" sz="1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0013" y="1837433"/>
              <a:ext cx="1573939" cy="36158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984465" y="2004724"/>
            <a:ext cx="2741322" cy="2384403"/>
            <a:chOff x="6239083" y="2017953"/>
            <a:chExt cx="2741322" cy="2384403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6840612" y="2017953"/>
              <a:ext cx="2139793" cy="1840987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die befriedigende Qualität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39083" y="3945157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6</a:t>
              </a:r>
              <a:r>
                <a:rPr lang="en-US" sz="14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de-DE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mangelhaften</a:t>
              </a:r>
            </a:p>
            <a:p>
              <a:pPr algn="ctr"/>
              <a:r>
                <a:rPr lang="de-DE" sz="1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 Waren</a:t>
              </a:r>
              <a:endParaRPr lang="ru-RU" sz="1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98335" y="2437105"/>
              <a:ext cx="1436278" cy="341513"/>
            </a:xfrm>
            <a:prstGeom prst="rect">
              <a:avLst/>
            </a:prstGeom>
          </p:spPr>
        </p:pic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341221" y="6358959"/>
            <a:ext cx="7434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Qualitätsanforderunge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für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die TBM-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Warenzeichen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mindestens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4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,5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SIGMA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;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für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andere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Produkte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mindestens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4 SIGMA.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2388" y="36767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6-SIGMA-Berechnung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Qualitätsgruppen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43" y="332656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6-SIGMA-Qualitaetsbewertung.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43" y="6165304"/>
            <a:ext cx="878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Hier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wird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6-SIGMA-Bewertung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für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einzelnen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Produzent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und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für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alle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mit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TBM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zusammenarbeitenden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Produzente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dargestellt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934"/>
            <a:ext cx="8856984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58775" y="5445224"/>
            <a:ext cx="8785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Das ist ein Gesamtbericht mit den Hauptparameter der Funktionierung von </a:t>
            </a:r>
            <a:r>
              <a:rPr lang="en-US" altLang="ru-RU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logistischem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System und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der Bewertung von </a:t>
            </a:r>
            <a:r>
              <a:rPr lang="en-US" alt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Lieferqualität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3847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Hauptbetriebsziffern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4" y="1309489"/>
            <a:ext cx="8819153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78319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clipart_of_27045_smjp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418567" cy="449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118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Das </a:t>
            </a:r>
            <a:r>
              <a:rPr lang="en-US" sz="2400" dirty="0">
                <a:solidFill>
                  <a:schemeClr val="bg1"/>
                </a:solidFill>
              </a:rPr>
              <a:t>Vertrauen zwischen den Partnern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479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032"/>
            <a:ext cx="3707904" cy="2664296"/>
          </a:xfrm>
          <a:prstGeom prst="rect">
            <a:avLst/>
          </a:prstGeom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11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Ziel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: </a:t>
            </a:r>
          </a:p>
          <a:p>
            <a:pPr eaLnBrk="0" hangingPunct="0"/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Vervollkommnung der Zusammenarbeit mit den Lieferanten für die Organisierung der wirtschaftlichen  Versorgung der TBM-Kunden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eaLnBrk="0" hangingPunct="0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963637" y="2060848"/>
            <a:ext cx="797391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Aufgaben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: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2340000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Erhöhung der Transparenz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und Zuverlässigkeit des Warenfluss-Systems</a:t>
            </a:r>
          </a:p>
          <a:p>
            <a:pPr marL="1879600" lvl="8" indent="0" algn="r" eaLnBrk="1" hangingPunct="1">
              <a:buClr>
                <a:srgbClr val="008080"/>
              </a:buClr>
              <a:defRPr/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lvl="8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Liefertermin-Reduzierung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Erhöhung von Kunden-Service-Niveau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Förderung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dem Ausgleich von </a:t>
            </a: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TBM-und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Lieferanten-Produktionsprozessen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Aufwand-Reduzierung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Stärkung der Zusammenarbeit zwischen </a:t>
            </a:r>
          </a:p>
          <a:p>
            <a:pPr marL="2157413" lvl="8" indent="-277813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TBM,  Lieferanten und Kunden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</a:pPr>
            <a:endParaRPr lang="ru-RU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971600" y="211192"/>
            <a:ext cx="6769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ТБМ-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Logicon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9139493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gray">
          <a:xfrm>
            <a:off x="2223636" y="1762203"/>
            <a:ext cx="6165758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Ausgleich des Bestellbildungsprozesses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daraus 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die bessere </a:t>
            </a:r>
            <a:r>
              <a:rPr lang="en-US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Produktionsplanung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627784" y="2233658"/>
            <a:ext cx="6048672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Erhöhung der Geschwindigkeit und Sicherheit beim Informationsaustausch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3060410" y="2717168"/>
            <a:ext cx="5760062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Reduzierung des Aufwandes für die Sicherstellung des Versorgungsprozesses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3060410" y="3190788"/>
            <a:ext cx="5760062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Der Lieferant erhält on-line die Information über den Stand </a:t>
            </a:r>
            <a:endParaRPr lang="en-US" altLang="ru-RU" sz="12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en-US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der 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TBM-Logistiksystem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gray">
          <a:xfrm>
            <a:off x="3060410" y="3676897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Lieferservice-Niveau wird erhöht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>
                <a:solidFill>
                  <a:schemeClr val="bg1"/>
                </a:solidFill>
              </a:rPr>
              <a:t>Vorteile fuer </a:t>
            </a:r>
            <a:r>
              <a:rPr lang="en-US" altLang="ru-RU" sz="2400" dirty="0" smtClean="0">
                <a:solidFill>
                  <a:schemeClr val="bg1"/>
                </a:solidFill>
              </a:rPr>
              <a:t>Lieferanten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2680417" y="4163748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Die Zusammenarbeit zwischen TBM und dem Lieferanten wird gestärkt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195736" y="4672026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Dividende des hohen Vertrauens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» 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werden gewonnen </a:t>
            </a:r>
          </a:p>
          <a:p>
            <a:pPr algn="ctr">
              <a:buClr>
                <a:srgbClr val="008080"/>
              </a:buClr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The Speed of Trust" by Stephen M.R. Covey, Rebecca R. Merrill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6" name="Picture 8" descr="photos0-800x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6" y="5047073"/>
            <a:ext cx="2246011" cy="17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gray">
          <a:xfrm>
            <a:off x="2557722" y="1982075"/>
            <a:ext cx="5544616" cy="3987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der Warenbedarf des Kunden wird ins Informationssystem des Lieferanten </a:t>
            </a:r>
          </a:p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unverzüglich übertragen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915816" y="2610387"/>
            <a:ext cx="5402546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Lieferservice-Niveau wird erhöht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3006968" y="3223304"/>
            <a:ext cx="5400278" cy="3586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die Kunde sieht die zuverlässige Liefertermine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2884225" y="3815035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die Zusammenarbeit zwischen TBM, </a:t>
            </a:r>
          </a:p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 Kunden und dem Lieferanten wird gestärkt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>
                <a:solidFill>
                  <a:schemeClr val="bg1"/>
                </a:solidFill>
              </a:rPr>
              <a:t>Vorteile fuer </a:t>
            </a:r>
            <a:r>
              <a:rPr lang="en-US" altLang="ru-RU" sz="2400" dirty="0" smtClean="0">
                <a:solidFill>
                  <a:schemeClr val="bg1"/>
                </a:solidFill>
              </a:rPr>
              <a:t>Kunden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699792" y="4431181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Dividende des hohen Vertrauens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» 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werden gewonnen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17" name="Picture 8" descr="821356_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" y="4937634"/>
            <a:ext cx="2118110" cy="19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236686" y="1932176"/>
            <a:ext cx="5719690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Erhöhung der Geschwindigkeit und Sicherheit beim Informationsaustausch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964173" y="3541633"/>
            <a:ext cx="5400278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Reduzierung des Aufwandes für die Sicherstellung</a:t>
            </a:r>
          </a:p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des Versorgungsprozesses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2964173" y="3015451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Reduzierung von Lieferterminen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gray">
          <a:xfrm>
            <a:off x="2771800" y="2450995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Erhöhung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der Lieferdisziplin und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Kundenservice-Niveau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 err="1">
                <a:solidFill>
                  <a:schemeClr val="bg1"/>
                </a:solidFill>
              </a:rPr>
              <a:t>Vorteile</a:t>
            </a:r>
            <a:r>
              <a:rPr lang="en-US" altLang="ru-RU" sz="2400" dirty="0">
                <a:solidFill>
                  <a:schemeClr val="bg1"/>
                </a:solidFill>
              </a:rPr>
              <a:t> </a:t>
            </a:r>
            <a:r>
              <a:rPr lang="en-US" altLang="ru-RU" sz="2400" dirty="0" err="1" smtClean="0">
                <a:solidFill>
                  <a:schemeClr val="bg1"/>
                </a:solidFill>
              </a:rPr>
              <a:t>für</a:t>
            </a:r>
            <a:r>
              <a:rPr lang="en-US" altLang="ru-RU" sz="2400" dirty="0" smtClean="0">
                <a:solidFill>
                  <a:schemeClr val="bg1"/>
                </a:solidFill>
              </a:rPr>
              <a:t> </a:t>
            </a:r>
            <a:r>
              <a:rPr lang="ru-RU" altLang="ru-RU" sz="2400" dirty="0">
                <a:solidFill>
                  <a:schemeClr val="bg1"/>
                </a:solidFill>
              </a:rPr>
              <a:t>Т</a:t>
            </a:r>
            <a:r>
              <a:rPr lang="en-US" altLang="ru-RU" sz="2400" dirty="0">
                <a:solidFill>
                  <a:schemeClr val="bg1"/>
                </a:solidFill>
              </a:rPr>
              <a:t>B</a:t>
            </a:r>
            <a:r>
              <a:rPr lang="ru-RU" altLang="ru-RU" sz="2400" dirty="0">
                <a:solidFill>
                  <a:schemeClr val="bg1"/>
                </a:solidFill>
              </a:rPr>
              <a:t>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2750967" y="4058366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die Zusammenarbeit zwischen TBM, dem Kunden </a:t>
            </a:r>
          </a:p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und dem Lieferanten wird gestärkt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395258" y="4596443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Dividende des hohen Vertrauens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»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werden gewonnen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7" name="Picture 5" descr="C:\Documents and Settings\karnauhova\Local Settings\Temporary Internet Files\Content.IE5\W2V8JDET\MC9004393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441"/>
            <a:ext cx="1761559" cy="17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39184" y="1052736"/>
            <a:ext cx="72012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ctr"/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Die Information bzw Aussichten des LOGICON, die von den Lieferanten als wichtige beurteilt wurden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: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64539" y="2174875"/>
            <a:ext cx="81291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algn="just" eaLnBrk="1" fontAlgn="ctr" hangingPunct="1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Automatisierte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Übertragung der Bestellungen ins Informationssystem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Information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über Lagerbestände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Information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über Verkaufsprognosen und Einkaufsmodelling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Information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über offene 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Bestellungen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5365" name="Picture 5" descr="survey_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960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" y="40702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REFERENZ DER </a:t>
            </a:r>
            <a:r>
              <a:rPr lang="en-US" sz="2400" dirty="0" smtClean="0">
                <a:solidFill>
                  <a:schemeClr val="bg1"/>
                </a:solidFill>
              </a:rPr>
              <a:t>LIEFERANTEN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42330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0072" y="2420888"/>
            <a:ext cx="828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DANKE FUER IHRE AUFMERKSAMKEIT!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72151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994574" y="6453336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  <a:latin typeface="Arial" charset="0"/>
              </a:rPr>
              <a:t>www.tbm.ru</a:t>
            </a:r>
          </a:p>
        </p:txBody>
      </p:sp>
      <p:sp>
        <p:nvSpPr>
          <p:cNvPr id="38" name="AutoShape 46"/>
          <p:cNvSpPr>
            <a:spLocks noChangeArrowheads="1"/>
          </p:cNvSpPr>
          <p:nvPr/>
        </p:nvSpPr>
        <p:spPr bwMode="ltGray">
          <a:xfrm rot="5400000">
            <a:off x="-2422526" y="14398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ltGray">
          <a:xfrm rot="5400000" flipH="1">
            <a:off x="-2016918" y="183911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AutoShape 49"/>
          <p:cNvSpPr>
            <a:spLocks noChangeArrowheads="1"/>
          </p:cNvSpPr>
          <p:nvPr/>
        </p:nvSpPr>
        <p:spPr bwMode="gray">
          <a:xfrm>
            <a:off x="2495405" y="3681096"/>
            <a:ext cx="6585486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TBM-Warendedarf </a:t>
            </a:r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kommt automatisch ins Informationssystem </a:t>
            </a:r>
          </a:p>
          <a:p>
            <a:pPr algn="ctr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des Lieferanten</a:t>
            </a:r>
            <a:endParaRPr lang="ru-RU" alt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4" name="AutoShape 50"/>
          <p:cNvSpPr>
            <a:spLocks noChangeArrowheads="1"/>
          </p:cNvSpPr>
          <p:nvPr/>
        </p:nvSpPr>
        <p:spPr bwMode="gray">
          <a:xfrm>
            <a:off x="1994544" y="2024912"/>
            <a:ext cx="6465888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Bei der Warenbedarf-Bildung funktioniert das Auszug-System, wo </a:t>
            </a:r>
          </a:p>
          <a:p>
            <a:pPr algn="ctr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die KUNDE ein Hauptperson ist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5" name="AutoShape 51"/>
          <p:cNvSpPr>
            <a:spLocks noChangeArrowheads="1"/>
          </p:cNvSpPr>
          <p:nvPr/>
        </p:nvSpPr>
        <p:spPr bwMode="gray">
          <a:xfrm>
            <a:off x="2473716" y="2852936"/>
            <a:ext cx="6607175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Lieferant wird über Warenbedarf informiert</a:t>
            </a:r>
          </a:p>
        </p:txBody>
      </p:sp>
      <p:sp>
        <p:nvSpPr>
          <p:cNvPr id="4106" name="AutoShape 52"/>
          <p:cNvSpPr>
            <a:spLocks noChangeArrowheads="1"/>
          </p:cNvSpPr>
          <p:nvPr/>
        </p:nvSpPr>
        <p:spPr bwMode="gray">
          <a:xfrm>
            <a:off x="1335788" y="1207132"/>
            <a:ext cx="6427626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ru-RU" sz="13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en-US" alt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TBM </a:t>
            </a: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presentiert ihr </a:t>
            </a:r>
            <a:r>
              <a:rPr lang="en-US" alt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Software-Produkt </a:t>
            </a: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für die Integration mit dem</a:t>
            </a:r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ERP –System des Lieferanten</a:t>
            </a:r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algn="ctr"/>
            <a:endParaRPr 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4107" name="Group 53"/>
          <p:cNvGrpSpPr>
            <a:grpSpLocks/>
          </p:cNvGrpSpPr>
          <p:nvPr/>
        </p:nvGrpSpPr>
        <p:grpSpPr bwMode="auto">
          <a:xfrm>
            <a:off x="1016597" y="1502719"/>
            <a:ext cx="381000" cy="381000"/>
            <a:chOff x="2078" y="1680"/>
            <a:chExt cx="1615" cy="1615"/>
          </a:xfrm>
        </p:grpSpPr>
        <p:sp>
          <p:nvSpPr>
            <p:cNvPr id="41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8" name="Group 60"/>
          <p:cNvGrpSpPr>
            <a:grpSpLocks/>
          </p:cNvGrpSpPr>
          <p:nvPr/>
        </p:nvGrpSpPr>
        <p:grpSpPr bwMode="auto">
          <a:xfrm>
            <a:off x="1397597" y="5372634"/>
            <a:ext cx="409575" cy="381000"/>
            <a:chOff x="2078" y="1680"/>
            <a:chExt cx="1615" cy="1615"/>
          </a:xfrm>
        </p:grpSpPr>
        <p:sp>
          <p:nvSpPr>
            <p:cNvPr id="414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9" name="Group 67"/>
          <p:cNvGrpSpPr>
            <a:grpSpLocks/>
          </p:cNvGrpSpPr>
          <p:nvPr/>
        </p:nvGrpSpPr>
        <p:grpSpPr bwMode="auto">
          <a:xfrm>
            <a:off x="2090017" y="2996952"/>
            <a:ext cx="409575" cy="381000"/>
            <a:chOff x="2078" y="1680"/>
            <a:chExt cx="1615" cy="1615"/>
          </a:xfrm>
        </p:grpSpPr>
        <p:sp>
          <p:nvSpPr>
            <p:cNvPr id="413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72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0" name="Group 74"/>
          <p:cNvGrpSpPr>
            <a:grpSpLocks/>
          </p:cNvGrpSpPr>
          <p:nvPr/>
        </p:nvGrpSpPr>
        <p:grpSpPr bwMode="auto">
          <a:xfrm>
            <a:off x="2109029" y="3861048"/>
            <a:ext cx="409575" cy="381000"/>
            <a:chOff x="2078" y="1680"/>
            <a:chExt cx="1615" cy="1615"/>
          </a:xfrm>
        </p:grpSpPr>
        <p:sp>
          <p:nvSpPr>
            <p:cNvPr id="412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79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1" name="Group 81"/>
          <p:cNvGrpSpPr>
            <a:grpSpLocks/>
          </p:cNvGrpSpPr>
          <p:nvPr/>
        </p:nvGrpSpPr>
        <p:grpSpPr bwMode="auto">
          <a:xfrm>
            <a:off x="1903426" y="4645049"/>
            <a:ext cx="382587" cy="381000"/>
            <a:chOff x="2078" y="1680"/>
            <a:chExt cx="1615" cy="1615"/>
          </a:xfrm>
        </p:grpSpPr>
        <p:sp>
          <p:nvSpPr>
            <p:cNvPr id="412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Oval 84"/>
            <p:cNvSpPr>
              <a:spLocks noChangeArrowheads="1"/>
            </p:cNvSpPr>
            <p:nvPr/>
          </p:nvSpPr>
          <p:spPr bwMode="gray">
            <a:xfrm>
              <a:off x="2252" y="1855"/>
              <a:ext cx="1260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8" name="Oval 86"/>
            <p:cNvSpPr>
              <a:spLocks noChangeArrowheads="1"/>
            </p:cNvSpPr>
            <p:nvPr/>
          </p:nvSpPr>
          <p:spPr bwMode="gray">
            <a:xfrm>
              <a:off x="2339" y="1936"/>
              <a:ext cx="1092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3" name="Group 60"/>
          <p:cNvGrpSpPr>
            <a:grpSpLocks/>
          </p:cNvGrpSpPr>
          <p:nvPr/>
        </p:nvGrpSpPr>
        <p:grpSpPr bwMode="auto">
          <a:xfrm>
            <a:off x="1616075" y="2197100"/>
            <a:ext cx="409575" cy="381000"/>
            <a:chOff x="2078" y="1680"/>
            <a:chExt cx="1615" cy="1615"/>
          </a:xfrm>
        </p:grpSpPr>
        <p:sp>
          <p:nvSpPr>
            <p:cNvPr id="411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6" name="Oval 65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47949" y="5373216"/>
            <a:ext cx="7959077" cy="612000"/>
            <a:chOff x="1247949" y="5373216"/>
            <a:chExt cx="7959077" cy="612000"/>
          </a:xfrm>
        </p:grpSpPr>
        <p:sp>
          <p:nvSpPr>
            <p:cNvPr id="4112" name="AutoShape 48"/>
            <p:cNvSpPr>
              <a:spLocks noChangeArrowheads="1"/>
            </p:cNvSpPr>
            <p:nvPr/>
          </p:nvSpPr>
          <p:spPr bwMode="gray">
            <a:xfrm>
              <a:off x="1763688" y="5373216"/>
              <a:ext cx="6869370" cy="612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3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14" name="Прямоугольник 2"/>
            <p:cNvSpPr>
              <a:spLocks noChangeArrowheads="1"/>
            </p:cNvSpPr>
            <p:nvPr/>
          </p:nvSpPr>
          <p:spPr bwMode="auto">
            <a:xfrm>
              <a:off x="1247949" y="5436029"/>
              <a:ext cx="795907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Lieferant setzt die Lieferungen an TBM  in seinem ERP-System  zusammen und </a:t>
              </a:r>
            </a:p>
            <a:p>
              <a:pPr algn="ctr"/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ist für die Nichtaufhaltung der Lieferterminen verantwortlich</a:t>
              </a:r>
              <a:endPara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212153" y="4509120"/>
            <a:ext cx="6752246" cy="612000"/>
            <a:chOff x="2212153" y="4509120"/>
            <a:chExt cx="6752246" cy="612000"/>
          </a:xfrm>
        </p:grpSpPr>
        <p:sp>
          <p:nvSpPr>
            <p:cNvPr id="4102" name="AutoShape 48"/>
            <p:cNvSpPr>
              <a:spLocks noChangeArrowheads="1"/>
            </p:cNvSpPr>
            <p:nvPr/>
          </p:nvSpPr>
          <p:spPr bwMode="gray">
            <a:xfrm>
              <a:off x="2265020" y="4509120"/>
              <a:ext cx="6642048" cy="612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3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15" name="Прямоугольник 97"/>
            <p:cNvSpPr>
              <a:spLocks noChangeArrowheads="1"/>
            </p:cNvSpPr>
            <p:nvPr/>
          </p:nvSpPr>
          <p:spPr bwMode="auto">
            <a:xfrm>
              <a:off x="2212153" y="4581128"/>
              <a:ext cx="675224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Lieferant erhält täglich die Information über Lagerbestände, Verkaufs- und Einkaufsprognosen, Lieferdisziplin, Reklamationen</a:t>
              </a:r>
              <a:endPara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0" y="169274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2400" dirty="0" smtClean="0"/>
              <a:t>Grundprinzipien </a:t>
            </a:r>
            <a:r>
              <a:rPr lang="en-US" altLang="ru-RU" sz="2400" dirty="0"/>
              <a:t>der Funktion </a:t>
            </a:r>
            <a:r>
              <a:rPr lang="en-US" altLang="ru-RU" sz="2400" dirty="0" smtClean="0"/>
              <a:t>von </a:t>
            </a:r>
            <a:r>
              <a:rPr lang="ru-RU" altLang="ru-RU" sz="2400" dirty="0" smtClean="0"/>
              <a:t>Т</a:t>
            </a:r>
            <a:r>
              <a:rPr lang="en-US" altLang="ru-RU" sz="2400" dirty="0"/>
              <a:t>B</a:t>
            </a:r>
            <a:r>
              <a:rPr lang="ru-RU" altLang="ru-RU" sz="2400" dirty="0"/>
              <a:t>М-</a:t>
            </a:r>
            <a:r>
              <a:rPr lang="en-US" altLang="ru-RU" sz="2400" dirty="0"/>
              <a:t>Logicon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78"/>
          <p:cNvSpPr/>
          <p:nvPr/>
        </p:nvSpPr>
        <p:spPr>
          <a:xfrm>
            <a:off x="7038181" y="2002701"/>
            <a:ext cx="2011040" cy="202432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7702" y="3159313"/>
            <a:ext cx="1699568" cy="2693987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31045" y="789442"/>
            <a:ext cx="916174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just" eaLnBrk="1" hangingPunct="1"/>
            <a:r>
              <a:rPr lang="en-US" altLang="ru-RU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Wir 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bauen das </a:t>
            </a:r>
            <a:r>
              <a:rPr lang="en-US" altLang="ru-RU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Auszug-System, 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wo die KUNDE  ein Hauptperson ist.</a:t>
            </a:r>
          </a:p>
          <a:p>
            <a:pPr algn="just" eaLnBrk="1" hangingPunct="1"/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Bis die KUNDE die Ware nicht auszieht, wird der Bedarf an Produktion nicht </a:t>
            </a:r>
            <a:r>
              <a:rPr lang="en-US" altLang="ru-RU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erscheinen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124" name="Picture 207" descr="MCPE0268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00300"/>
            <a:ext cx="131286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118"/>
          <p:cNvGrpSpPr>
            <a:grpSpLocks/>
          </p:cNvGrpSpPr>
          <p:nvPr/>
        </p:nvGrpSpPr>
        <p:grpSpPr bwMode="auto">
          <a:xfrm>
            <a:off x="5076825" y="2636838"/>
            <a:ext cx="1439863" cy="1276350"/>
            <a:chOff x="3470" y="1480"/>
            <a:chExt cx="907" cy="804"/>
          </a:xfrm>
        </p:grpSpPr>
        <p:sp>
          <p:nvSpPr>
            <p:cNvPr id="5180" name="Rectangle 119"/>
            <p:cNvSpPr>
              <a:spLocks noChangeArrowheads="1"/>
            </p:cNvSpPr>
            <p:nvPr/>
          </p:nvSpPr>
          <p:spPr bwMode="auto">
            <a:xfrm>
              <a:off x="3470" y="2087"/>
              <a:ext cx="610" cy="197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1" name="Rectangle 120"/>
            <p:cNvSpPr>
              <a:spLocks noChangeArrowheads="1"/>
            </p:cNvSpPr>
            <p:nvPr/>
          </p:nvSpPr>
          <p:spPr bwMode="auto">
            <a:xfrm>
              <a:off x="3558" y="2155"/>
              <a:ext cx="192" cy="1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2" name="Rectangle 121"/>
            <p:cNvSpPr>
              <a:spLocks noChangeArrowheads="1"/>
            </p:cNvSpPr>
            <p:nvPr/>
          </p:nvSpPr>
          <p:spPr bwMode="auto">
            <a:xfrm>
              <a:off x="3868" y="2155"/>
              <a:ext cx="184" cy="1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3" name="Rectangle 122"/>
            <p:cNvSpPr>
              <a:spLocks noChangeArrowheads="1"/>
            </p:cNvSpPr>
            <p:nvPr/>
          </p:nvSpPr>
          <p:spPr bwMode="auto">
            <a:xfrm>
              <a:off x="4080" y="1705"/>
              <a:ext cx="297" cy="579"/>
            </a:xfrm>
            <a:prstGeom prst="rect">
              <a:avLst/>
            </a:prstGeom>
            <a:solidFill>
              <a:srgbClr val="C9CE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5184" name="Picture 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480"/>
              <a:ext cx="2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5" name="Rectangle 124"/>
            <p:cNvSpPr>
              <a:spLocks noChangeArrowheads="1"/>
            </p:cNvSpPr>
            <p:nvPr/>
          </p:nvSpPr>
          <p:spPr bwMode="auto">
            <a:xfrm>
              <a:off x="4253" y="1732"/>
              <a:ext cx="78" cy="1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6" name="Rectangle 125"/>
            <p:cNvSpPr>
              <a:spLocks noChangeArrowheads="1"/>
            </p:cNvSpPr>
            <p:nvPr/>
          </p:nvSpPr>
          <p:spPr bwMode="auto">
            <a:xfrm>
              <a:off x="4126" y="1732"/>
              <a:ext cx="78" cy="1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7" name="Rectangle 126"/>
            <p:cNvSpPr>
              <a:spLocks noChangeArrowheads="1"/>
            </p:cNvSpPr>
            <p:nvPr/>
          </p:nvSpPr>
          <p:spPr bwMode="auto">
            <a:xfrm>
              <a:off x="4126" y="1905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8" name="Rectangle 127"/>
            <p:cNvSpPr>
              <a:spLocks noChangeArrowheads="1"/>
            </p:cNvSpPr>
            <p:nvPr/>
          </p:nvSpPr>
          <p:spPr bwMode="auto">
            <a:xfrm>
              <a:off x="4126" y="2076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9" name="Rectangle 128"/>
            <p:cNvSpPr>
              <a:spLocks noChangeArrowheads="1"/>
            </p:cNvSpPr>
            <p:nvPr/>
          </p:nvSpPr>
          <p:spPr bwMode="auto">
            <a:xfrm>
              <a:off x="4253" y="1905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90" name="Rectangle 129"/>
            <p:cNvSpPr>
              <a:spLocks noChangeArrowheads="1"/>
            </p:cNvSpPr>
            <p:nvPr/>
          </p:nvSpPr>
          <p:spPr bwMode="auto">
            <a:xfrm>
              <a:off x="4253" y="2076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29" name="Group 148"/>
          <p:cNvGrpSpPr>
            <a:grpSpLocks/>
          </p:cNvGrpSpPr>
          <p:nvPr/>
        </p:nvGrpSpPr>
        <p:grpSpPr bwMode="auto">
          <a:xfrm>
            <a:off x="2411413" y="3500438"/>
            <a:ext cx="2305050" cy="1728787"/>
            <a:chOff x="1247" y="1162"/>
            <a:chExt cx="1452" cy="1089"/>
          </a:xfrm>
        </p:grpSpPr>
        <p:sp>
          <p:nvSpPr>
            <p:cNvPr id="5153" name="Rectangle 149"/>
            <p:cNvSpPr>
              <a:spLocks noChangeArrowheads="1"/>
            </p:cNvSpPr>
            <p:nvPr/>
          </p:nvSpPr>
          <p:spPr bwMode="auto">
            <a:xfrm>
              <a:off x="1247" y="1843"/>
              <a:ext cx="1134" cy="40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4" name="Rectangle 150"/>
            <p:cNvSpPr>
              <a:spLocks noChangeArrowheads="1"/>
            </p:cNvSpPr>
            <p:nvPr/>
          </p:nvSpPr>
          <p:spPr bwMode="auto">
            <a:xfrm>
              <a:off x="1701" y="2069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5" name="Rectangle 151"/>
            <p:cNvSpPr>
              <a:spLocks noChangeArrowheads="1"/>
            </p:cNvSpPr>
            <p:nvPr/>
          </p:nvSpPr>
          <p:spPr bwMode="auto">
            <a:xfrm>
              <a:off x="2064" y="2069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6" name="Rectangle 152"/>
            <p:cNvSpPr>
              <a:spLocks noChangeArrowheads="1"/>
            </p:cNvSpPr>
            <p:nvPr/>
          </p:nvSpPr>
          <p:spPr bwMode="auto">
            <a:xfrm>
              <a:off x="1383" y="2069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5157" name="Group 153"/>
            <p:cNvGrpSpPr>
              <a:grpSpLocks/>
            </p:cNvGrpSpPr>
            <p:nvPr/>
          </p:nvGrpSpPr>
          <p:grpSpPr bwMode="auto">
            <a:xfrm>
              <a:off x="2381" y="1162"/>
              <a:ext cx="318" cy="1089"/>
              <a:chOff x="2381" y="1207"/>
              <a:chExt cx="272" cy="1044"/>
            </a:xfrm>
          </p:grpSpPr>
          <p:sp>
            <p:nvSpPr>
              <p:cNvPr id="5158" name="Rectangle 154"/>
              <p:cNvSpPr>
                <a:spLocks noChangeArrowheads="1"/>
              </p:cNvSpPr>
              <p:nvPr/>
            </p:nvSpPr>
            <p:spPr bwMode="auto">
              <a:xfrm>
                <a:off x="2381" y="1434"/>
                <a:ext cx="272" cy="817"/>
              </a:xfrm>
              <a:prstGeom prst="rect">
                <a:avLst/>
              </a:prstGeom>
              <a:solidFill>
                <a:srgbClr val="C9CE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59" name="Rectangle 155"/>
              <p:cNvSpPr>
                <a:spLocks noChangeArrowheads="1"/>
              </p:cNvSpPr>
              <p:nvPr/>
            </p:nvSpPr>
            <p:spPr bwMode="auto">
              <a:xfrm>
                <a:off x="2429" y="1933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0" name="Rectangle 156"/>
              <p:cNvSpPr>
                <a:spLocks noChangeArrowheads="1"/>
              </p:cNvSpPr>
              <p:nvPr/>
            </p:nvSpPr>
            <p:spPr bwMode="auto">
              <a:xfrm>
                <a:off x="2569" y="1933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1" name="Rectangle 157"/>
              <p:cNvSpPr>
                <a:spLocks noChangeArrowheads="1"/>
              </p:cNvSpPr>
              <p:nvPr/>
            </p:nvSpPr>
            <p:spPr bwMode="auto">
              <a:xfrm>
                <a:off x="2569" y="2069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2" name="Rectangle 158"/>
              <p:cNvSpPr>
                <a:spLocks noChangeArrowheads="1"/>
              </p:cNvSpPr>
              <p:nvPr/>
            </p:nvSpPr>
            <p:spPr bwMode="auto">
              <a:xfrm>
                <a:off x="2429" y="2070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3" name="Rectangle 159"/>
              <p:cNvSpPr>
                <a:spLocks noChangeArrowheads="1"/>
              </p:cNvSpPr>
              <p:nvPr/>
            </p:nvSpPr>
            <p:spPr bwMode="auto">
              <a:xfrm>
                <a:off x="2429" y="1797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4" name="Rectangle 160"/>
              <p:cNvSpPr>
                <a:spLocks noChangeArrowheads="1"/>
              </p:cNvSpPr>
              <p:nvPr/>
            </p:nvSpPr>
            <p:spPr bwMode="auto">
              <a:xfrm>
                <a:off x="2429" y="1661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5" name="Rectangle 161"/>
              <p:cNvSpPr>
                <a:spLocks noChangeArrowheads="1"/>
              </p:cNvSpPr>
              <p:nvPr/>
            </p:nvSpPr>
            <p:spPr bwMode="auto">
              <a:xfrm>
                <a:off x="2569" y="1797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6" name="Rectangle 162"/>
              <p:cNvSpPr>
                <a:spLocks noChangeArrowheads="1"/>
              </p:cNvSpPr>
              <p:nvPr/>
            </p:nvSpPr>
            <p:spPr bwMode="auto">
              <a:xfrm>
                <a:off x="2569" y="1661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67" name="Picture 16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207"/>
                <a:ext cx="2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Rectangle 164"/>
              <p:cNvSpPr>
                <a:spLocks noChangeArrowheads="1"/>
              </p:cNvSpPr>
              <p:nvPr/>
            </p:nvSpPr>
            <p:spPr bwMode="auto">
              <a:xfrm>
                <a:off x="2428" y="1525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9" name="Rectangle 165"/>
              <p:cNvSpPr>
                <a:spLocks noChangeArrowheads="1"/>
              </p:cNvSpPr>
              <p:nvPr/>
            </p:nvSpPr>
            <p:spPr bwMode="auto">
              <a:xfrm>
                <a:off x="2568" y="1525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131" name="Freeform 4"/>
          <p:cNvSpPr>
            <a:spLocks/>
          </p:cNvSpPr>
          <p:nvPr/>
        </p:nvSpPr>
        <p:spPr bwMode="auto">
          <a:xfrm>
            <a:off x="323850" y="4542185"/>
            <a:ext cx="1382713" cy="1054100"/>
          </a:xfrm>
          <a:custGeom>
            <a:avLst/>
            <a:gdLst>
              <a:gd name="T0" fmla="*/ 2147483647 w 2158"/>
              <a:gd name="T1" fmla="*/ 2147483647 h 1396"/>
              <a:gd name="T2" fmla="*/ 2147483647 w 2158"/>
              <a:gd name="T3" fmla="*/ 2147483647 h 1396"/>
              <a:gd name="T4" fmla="*/ 2147483647 w 2158"/>
              <a:gd name="T5" fmla="*/ 2147483647 h 1396"/>
              <a:gd name="T6" fmla="*/ 2147483647 w 2158"/>
              <a:gd name="T7" fmla="*/ 2147483647 h 1396"/>
              <a:gd name="T8" fmla="*/ 2147483647 w 2158"/>
              <a:gd name="T9" fmla="*/ 2147483647 h 1396"/>
              <a:gd name="T10" fmla="*/ 2147483647 w 2158"/>
              <a:gd name="T11" fmla="*/ 2147483647 h 1396"/>
              <a:gd name="T12" fmla="*/ 2147483647 w 2158"/>
              <a:gd name="T13" fmla="*/ 2147483647 h 1396"/>
              <a:gd name="T14" fmla="*/ 2147483647 w 2158"/>
              <a:gd name="T15" fmla="*/ 2147483647 h 1396"/>
              <a:gd name="T16" fmla="*/ 2147483647 w 2158"/>
              <a:gd name="T17" fmla="*/ 2147483647 h 1396"/>
              <a:gd name="T18" fmla="*/ 2147483647 w 2158"/>
              <a:gd name="T19" fmla="*/ 2147483647 h 1396"/>
              <a:gd name="T20" fmla="*/ 2147483647 w 2158"/>
              <a:gd name="T21" fmla="*/ 2147483647 h 1396"/>
              <a:gd name="T22" fmla="*/ 2147483647 w 2158"/>
              <a:gd name="T23" fmla="*/ 2147483647 h 1396"/>
              <a:gd name="T24" fmla="*/ 2147483647 w 2158"/>
              <a:gd name="T25" fmla="*/ 2147483647 h 1396"/>
              <a:gd name="T26" fmla="*/ 2147483647 w 2158"/>
              <a:gd name="T27" fmla="*/ 2147483647 h 1396"/>
              <a:gd name="T28" fmla="*/ 2147483647 w 2158"/>
              <a:gd name="T29" fmla="*/ 0 h 1396"/>
              <a:gd name="T30" fmla="*/ 2147483647 w 2158"/>
              <a:gd name="T31" fmla="*/ 0 h 1396"/>
              <a:gd name="T32" fmla="*/ 2147483647 w 2158"/>
              <a:gd name="T33" fmla="*/ 2147483647 h 1396"/>
              <a:gd name="T34" fmla="*/ 2147483647 w 2158"/>
              <a:gd name="T35" fmla="*/ 2147483647 h 1396"/>
              <a:gd name="T36" fmla="*/ 2147483647 w 2158"/>
              <a:gd name="T37" fmla="*/ 2147483647 h 1396"/>
              <a:gd name="T38" fmla="*/ 0 w 2158"/>
              <a:gd name="T39" fmla="*/ 2147483647 h 1396"/>
              <a:gd name="T40" fmla="*/ 0 w 2158"/>
              <a:gd name="T41" fmla="*/ 2147483647 h 1396"/>
              <a:gd name="T42" fmla="*/ 2147483647 w 2158"/>
              <a:gd name="T43" fmla="*/ 2147483647 h 1396"/>
              <a:gd name="T44" fmla="*/ 2147483647 w 2158"/>
              <a:gd name="T45" fmla="*/ 2147483647 h 1396"/>
              <a:gd name="T46" fmla="*/ 2147483647 w 2158"/>
              <a:gd name="T47" fmla="*/ 2147483647 h 1396"/>
              <a:gd name="T48" fmla="*/ 2147483647 w 2158"/>
              <a:gd name="T49" fmla="*/ 2147483647 h 13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8" h="1396">
                <a:moveTo>
                  <a:pt x="1824" y="903"/>
                </a:moveTo>
                <a:lnTo>
                  <a:pt x="1824" y="668"/>
                </a:lnTo>
                <a:lnTo>
                  <a:pt x="1610" y="809"/>
                </a:lnTo>
                <a:lnTo>
                  <a:pt x="1608" y="809"/>
                </a:lnTo>
                <a:lnTo>
                  <a:pt x="1608" y="668"/>
                </a:lnTo>
                <a:lnTo>
                  <a:pt x="1392" y="809"/>
                </a:lnTo>
                <a:lnTo>
                  <a:pt x="1374" y="809"/>
                </a:lnTo>
                <a:lnTo>
                  <a:pt x="1374" y="668"/>
                </a:lnTo>
                <a:lnTo>
                  <a:pt x="1160" y="809"/>
                </a:lnTo>
                <a:lnTo>
                  <a:pt x="1087" y="809"/>
                </a:lnTo>
                <a:lnTo>
                  <a:pt x="1013" y="152"/>
                </a:lnTo>
                <a:lnTo>
                  <a:pt x="860" y="152"/>
                </a:lnTo>
                <a:lnTo>
                  <a:pt x="802" y="809"/>
                </a:lnTo>
                <a:lnTo>
                  <a:pt x="726" y="809"/>
                </a:lnTo>
                <a:lnTo>
                  <a:pt x="648" y="0"/>
                </a:lnTo>
                <a:lnTo>
                  <a:pt x="494" y="0"/>
                </a:lnTo>
                <a:lnTo>
                  <a:pt x="432" y="809"/>
                </a:lnTo>
                <a:lnTo>
                  <a:pt x="296" y="809"/>
                </a:lnTo>
                <a:lnTo>
                  <a:pt x="296" y="962"/>
                </a:lnTo>
                <a:lnTo>
                  <a:pt x="0" y="962"/>
                </a:lnTo>
                <a:lnTo>
                  <a:pt x="0" y="1396"/>
                </a:lnTo>
                <a:lnTo>
                  <a:pt x="2158" y="1270"/>
                </a:lnTo>
                <a:lnTo>
                  <a:pt x="2158" y="903"/>
                </a:lnTo>
                <a:lnTo>
                  <a:pt x="1824" y="903"/>
                </a:lnTo>
                <a:close/>
              </a:path>
            </a:pathLst>
          </a:custGeom>
          <a:solidFill>
            <a:srgbClr val="00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27" name="Group 176"/>
          <p:cNvGrpSpPr>
            <a:grpSpLocks/>
          </p:cNvGrpSpPr>
          <p:nvPr/>
        </p:nvGrpSpPr>
        <p:grpSpPr bwMode="auto">
          <a:xfrm>
            <a:off x="4932363" y="3716338"/>
            <a:ext cx="1008062" cy="288925"/>
            <a:chOff x="1565" y="1298"/>
            <a:chExt cx="816" cy="228"/>
          </a:xfrm>
        </p:grpSpPr>
        <p:sp>
          <p:nvSpPr>
            <p:cNvPr id="5172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3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4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5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6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7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8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9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30" name="Group 176"/>
          <p:cNvGrpSpPr>
            <a:grpSpLocks/>
          </p:cNvGrpSpPr>
          <p:nvPr/>
        </p:nvGrpSpPr>
        <p:grpSpPr bwMode="auto">
          <a:xfrm>
            <a:off x="2700338" y="5084763"/>
            <a:ext cx="1008062" cy="288925"/>
            <a:chOff x="1565" y="1298"/>
            <a:chExt cx="816" cy="228"/>
          </a:xfrm>
        </p:grpSpPr>
        <p:sp>
          <p:nvSpPr>
            <p:cNvPr id="5145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6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7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8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9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0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1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2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32" name="Group 176"/>
          <p:cNvGrpSpPr>
            <a:grpSpLocks/>
          </p:cNvGrpSpPr>
          <p:nvPr/>
        </p:nvGrpSpPr>
        <p:grpSpPr bwMode="auto">
          <a:xfrm>
            <a:off x="539750" y="5477222"/>
            <a:ext cx="1008063" cy="288925"/>
            <a:chOff x="1565" y="1298"/>
            <a:chExt cx="816" cy="228"/>
          </a:xfrm>
        </p:grpSpPr>
        <p:sp>
          <p:nvSpPr>
            <p:cNvPr id="5137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38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39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0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1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2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3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4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5133" name="Text Box 76"/>
          <p:cNvSpPr txBox="1">
            <a:spLocks noChangeArrowheads="1"/>
          </p:cNvSpPr>
          <p:nvPr/>
        </p:nvSpPr>
        <p:spPr bwMode="auto">
          <a:xfrm>
            <a:off x="7596336" y="2091653"/>
            <a:ext cx="8996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Kunde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34" name="Text Box 77"/>
          <p:cNvSpPr txBox="1">
            <a:spLocks noChangeArrowheads="1"/>
          </p:cNvSpPr>
          <p:nvPr/>
        </p:nvSpPr>
        <p:spPr bwMode="auto">
          <a:xfrm>
            <a:off x="254890" y="3799669"/>
            <a:ext cx="157145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 die Produktion </a:t>
            </a:r>
            <a:r>
              <a:rPr lang="en-US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aufgenommen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36" name="Text Box 85"/>
          <p:cNvSpPr txBox="1">
            <a:spLocks noChangeArrowheads="1"/>
          </p:cNvSpPr>
          <p:nvPr/>
        </p:nvSpPr>
        <p:spPr bwMode="auto">
          <a:xfrm>
            <a:off x="763352" y="6166615"/>
            <a:ext cx="4473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Produktionsbedarf =von der Kunde ausgezogene </a:t>
            </a:r>
            <a:r>
              <a:rPr lang="en-US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Menge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17802" y="3942618"/>
            <a:ext cx="2610582" cy="1286606"/>
            <a:chOff x="6264713" y="3417082"/>
            <a:chExt cx="2320874" cy="545906"/>
          </a:xfrm>
        </p:grpSpPr>
        <p:sp>
          <p:nvSpPr>
            <p:cNvPr id="75" name="Стрелка углом вверх 74"/>
            <p:cNvSpPr/>
            <p:nvPr/>
          </p:nvSpPr>
          <p:spPr>
            <a:xfrm>
              <a:off x="6344855" y="3431295"/>
              <a:ext cx="2240732" cy="531693"/>
            </a:xfrm>
            <a:prstGeom prst="bentUpArrow">
              <a:avLst>
                <a:gd name="adj1" fmla="val 11999"/>
                <a:gd name="adj2" fmla="val 25000"/>
                <a:gd name="adj3" fmla="val 2500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264713" y="3417082"/>
              <a:ext cx="160284" cy="545906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569606" y="3359762"/>
            <a:ext cx="978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Lieferant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0" name="Text Box 188"/>
          <p:cNvSpPr txBox="1">
            <a:spLocks noChangeArrowheads="1"/>
          </p:cNvSpPr>
          <p:nvPr/>
        </p:nvSpPr>
        <p:spPr bwMode="auto">
          <a:xfrm>
            <a:off x="5940763" y="1831213"/>
            <a:ext cx="1098355" cy="3077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 altLang="ru-RU" sz="1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Bestellung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Стрелка углом вверх 82"/>
          <p:cNvSpPr/>
          <p:nvPr/>
        </p:nvSpPr>
        <p:spPr>
          <a:xfrm rot="10800000">
            <a:off x="5994399" y="2245540"/>
            <a:ext cx="1019560" cy="392017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 Box 188"/>
          <p:cNvSpPr txBox="1">
            <a:spLocks noChangeArrowheads="1"/>
          </p:cNvSpPr>
          <p:nvPr/>
        </p:nvSpPr>
        <p:spPr bwMode="auto">
          <a:xfrm>
            <a:off x="5743040" y="4287469"/>
            <a:ext cx="1637272" cy="646319"/>
          </a:xfrm>
          <a:prstGeom prst="rect">
            <a:avLst/>
          </a:prstGeom>
          <a:solidFill>
            <a:srgbClr val="008080">
              <a:alpha val="80000"/>
            </a:srgbClr>
          </a:solidFill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«</a:t>
            </a:r>
            <a:r>
              <a:rPr lang="en-US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Ausziehen</a:t>
            </a:r>
            <a:r>
              <a:rPr lang="ru-RU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» </a:t>
            </a:r>
            <a:r>
              <a:rPr lang="en-US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der Ware aus dem </a:t>
            </a:r>
            <a:r>
              <a:rPr lang="en-US" altLang="ru-RU" sz="12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System</a:t>
            </a:r>
            <a:endParaRPr lang="ru-RU" altLang="ru-RU" sz="120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07150" y="3942618"/>
            <a:ext cx="4756938" cy="2798750"/>
            <a:chOff x="442973" y="3942618"/>
            <a:chExt cx="4756938" cy="2798750"/>
          </a:xfrm>
        </p:grpSpPr>
        <p:sp>
          <p:nvSpPr>
            <p:cNvPr id="5" name="Стрелка влево 4"/>
            <p:cNvSpPr/>
            <p:nvPr/>
          </p:nvSpPr>
          <p:spPr>
            <a:xfrm rot="5400000">
              <a:off x="176145" y="6154163"/>
              <a:ext cx="854033" cy="320378"/>
            </a:xfrm>
            <a:prstGeom prst="leftArrow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41958" y="3942618"/>
              <a:ext cx="4657953" cy="2798750"/>
              <a:chOff x="541958" y="3942618"/>
              <a:chExt cx="4657953" cy="2798750"/>
            </a:xfrm>
          </p:grpSpPr>
          <p:sp>
            <p:nvSpPr>
              <p:cNvPr id="90" name="Блок-схема: процесс 89"/>
              <p:cNvSpPr/>
              <p:nvPr/>
            </p:nvSpPr>
            <p:spPr>
              <a:xfrm>
                <a:off x="5014374" y="3942618"/>
                <a:ext cx="185537" cy="2709348"/>
              </a:xfrm>
              <a:prstGeom prst="flowChartProcess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Блок-схема: процесс 91"/>
              <p:cNvSpPr/>
              <p:nvPr/>
            </p:nvSpPr>
            <p:spPr>
              <a:xfrm rot="16200000">
                <a:off x="2777410" y="4318866"/>
                <a:ext cx="187050" cy="4657953"/>
              </a:xfrm>
              <a:prstGeom prst="flowChartProcess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1" name="Прямоугольник 80"/>
          <p:cNvSpPr/>
          <p:nvPr/>
        </p:nvSpPr>
        <p:spPr>
          <a:xfrm>
            <a:off x="-13295" y="105427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ТБМ-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en-US" sz="2400" dirty="0"/>
              <a:t>Versorgungsprozess nach “kanban”-</a:t>
            </a:r>
            <a:r>
              <a:rPr lang="en-US" sz="2400" dirty="0" smtClean="0"/>
              <a:t>System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2106 L 0.11406 -0.02106 C 0.16875 -0.02106 0.23628 -0.03148 0.23628 -0.03912 L 0.23628 -0.05718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4965 0 C 0.21666 0 0.2993 -0.04931 0.2993 -0.08935 L 0.2993 -0.17847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6" grpId="0"/>
      <p:bldP spid="80" grpId="0" animBg="1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72008" y="2115155"/>
            <a:ext cx="8964488" cy="4122157"/>
          </a:xfrm>
          <a:prstGeom prst="flowChartAlternateProcess">
            <a:avLst/>
          </a:prstGeom>
          <a:noFill/>
          <a:ln w="76200" cmpd="dbl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VOLLE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SYSTEM-EINSETZUNG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4675871" y="2260656"/>
            <a:ext cx="4124506" cy="3168352"/>
          </a:xfrm>
          <a:prstGeom prst="flowChartAlternateProcess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teilweise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System-Einsetzung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450172" y="602987"/>
            <a:ext cx="3888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ТБМ-</a:t>
            </a:r>
            <a:r>
              <a:rPr lang="en-US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Logicon</a:t>
            </a:r>
            <a:endParaRPr lang="en-US" sz="40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0040" y="2475195"/>
            <a:ext cx="3600400" cy="2232248"/>
            <a:chOff x="467544" y="2547203"/>
            <a:chExt cx="3600400" cy="2232248"/>
          </a:xfrm>
        </p:grpSpPr>
        <p:sp>
          <p:nvSpPr>
            <p:cNvPr id="13" name="Блок-схема: альтернативный процесс 12"/>
            <p:cNvSpPr/>
            <p:nvPr/>
          </p:nvSpPr>
          <p:spPr>
            <a:xfrm>
              <a:off x="467544" y="2547203"/>
              <a:ext cx="3600400" cy="2232248"/>
            </a:xfrm>
            <a:prstGeom prst="flowChartAlternateProcess">
              <a:avLst/>
            </a:prstGeom>
            <a:solidFill>
              <a:schemeClr val="accent1">
                <a:lumMod val="75000"/>
                <a:alpha val="33000"/>
              </a:schemeClr>
            </a:solidFill>
            <a:scene3d>
              <a:camera prst="orthographicFront"/>
              <a:lightRig rig="threePt" dir="t"/>
            </a:scene3d>
            <a:sp3d>
              <a:bevelT w="190500" h="190500" prst="slope"/>
              <a:bevelB w="190500" h="190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альтернативный процесс 88"/>
            <p:cNvSpPr/>
            <p:nvPr/>
          </p:nvSpPr>
          <p:spPr>
            <a:xfrm>
              <a:off x="827584" y="2907243"/>
              <a:ext cx="2952328" cy="1548172"/>
            </a:xfrm>
            <a:prstGeom prst="flowChartAlternateProcess">
              <a:avLst/>
            </a:prstGeom>
            <a:solidFill>
              <a:schemeClr val="accent1">
                <a:lumMod val="75000"/>
                <a:alpha val="37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8080"/>
                </a:solidFill>
              </a:endParaRPr>
            </a:p>
          </p:txBody>
        </p:sp>
        <p:sp>
          <p:nvSpPr>
            <p:cNvPr id="94" name="Блок-схема: альтернативный процесс 93"/>
            <p:cNvSpPr/>
            <p:nvPr/>
          </p:nvSpPr>
          <p:spPr>
            <a:xfrm>
              <a:off x="899592" y="3267283"/>
              <a:ext cx="2808312" cy="846094"/>
            </a:xfrm>
            <a:prstGeom prst="flowChartAlternateProcess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A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utomatisierter </a:t>
              </a:r>
            </a:p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Daten-Austausch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040560" y="2475195"/>
            <a:ext cx="3600400" cy="2232248"/>
            <a:chOff x="5148064" y="2547203"/>
            <a:chExt cx="3600400" cy="2232248"/>
          </a:xfrm>
        </p:grpSpPr>
        <p:sp>
          <p:nvSpPr>
            <p:cNvPr id="95" name="Блок-схема: альтернативный процесс 94"/>
            <p:cNvSpPr/>
            <p:nvPr/>
          </p:nvSpPr>
          <p:spPr>
            <a:xfrm>
              <a:off x="5148064" y="2547203"/>
              <a:ext cx="3600400" cy="2232248"/>
            </a:xfrm>
            <a:prstGeom prst="flowChartAlternateProcess">
              <a:avLst/>
            </a:prstGeom>
            <a:solidFill>
              <a:schemeClr val="accent1">
                <a:lumMod val="75000"/>
                <a:alpha val="33000"/>
              </a:schemeClr>
            </a:solidFill>
            <a:scene3d>
              <a:camera prst="orthographicFront"/>
              <a:lightRig rig="threePt" dir="t"/>
            </a:scene3d>
            <a:sp3d>
              <a:bevelT w="190500" h="190500" prst="slope"/>
              <a:bevelB w="190500" h="190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альтернативный процесс 95"/>
            <p:cNvSpPr/>
            <p:nvPr/>
          </p:nvSpPr>
          <p:spPr>
            <a:xfrm>
              <a:off x="5508104" y="2907243"/>
              <a:ext cx="2952328" cy="1548172"/>
            </a:xfrm>
            <a:prstGeom prst="flowChartAlternateProcess">
              <a:avLst/>
            </a:prstGeom>
            <a:solidFill>
              <a:schemeClr val="accent1">
                <a:lumMod val="75000"/>
                <a:alpha val="37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8080"/>
                </a:solidFill>
              </a:endParaRPr>
            </a:p>
          </p:txBody>
        </p:sp>
        <p:sp>
          <p:nvSpPr>
            <p:cNvPr id="97" name="Блок-схема: альтернативный процесс 96"/>
            <p:cNvSpPr/>
            <p:nvPr/>
          </p:nvSpPr>
          <p:spPr>
            <a:xfrm>
              <a:off x="5580112" y="3258282"/>
              <a:ext cx="2808312" cy="846094"/>
            </a:xfrm>
            <a:prstGeom prst="flowChartAlternateProcess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Informationsaustausch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800200" y="1042596"/>
            <a:ext cx="849732" cy="977912"/>
            <a:chOff x="1907704" y="1988840"/>
            <a:chExt cx="849732" cy="977912"/>
          </a:xfrm>
        </p:grpSpPr>
        <p:sp>
          <p:nvSpPr>
            <p:cNvPr id="119" name="Блок-схема: узел 118"/>
            <p:cNvSpPr/>
            <p:nvPr/>
          </p:nvSpPr>
          <p:spPr>
            <a:xfrm>
              <a:off x="2167009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2167009" y="2190048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2167009" y="239125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2167009" y="260762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2168719" y="2832613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2428024" y="2596495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Блок-схема: узел 124"/>
            <p:cNvSpPr/>
            <p:nvPr/>
          </p:nvSpPr>
          <p:spPr>
            <a:xfrm>
              <a:off x="2298371" y="271549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Блок-схема: узел 125"/>
            <p:cNvSpPr/>
            <p:nvPr/>
          </p:nvSpPr>
          <p:spPr>
            <a:xfrm>
              <a:off x="2037356" y="2698474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Блок-схема: узел 126"/>
            <p:cNvSpPr/>
            <p:nvPr/>
          </p:nvSpPr>
          <p:spPr>
            <a:xfrm>
              <a:off x="1907704" y="2583618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Блок-схема: узел 151"/>
            <p:cNvSpPr/>
            <p:nvPr/>
          </p:nvSpPr>
          <p:spPr>
            <a:xfrm>
              <a:off x="2411760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Блок-схема: узел 152"/>
            <p:cNvSpPr/>
            <p:nvPr/>
          </p:nvSpPr>
          <p:spPr>
            <a:xfrm>
              <a:off x="2627784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15340" y="1042596"/>
            <a:ext cx="813452" cy="977912"/>
            <a:chOff x="6422844" y="1988840"/>
            <a:chExt cx="813452" cy="97791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586324" y="1988840"/>
              <a:ext cx="649972" cy="977912"/>
              <a:chOff x="6802348" y="1916832"/>
              <a:chExt cx="721980" cy="1049920"/>
            </a:xfrm>
          </p:grpSpPr>
          <p:sp>
            <p:nvSpPr>
              <p:cNvPr id="108" name="Блок-схема: узел 107"/>
              <p:cNvSpPr/>
              <p:nvPr/>
            </p:nvSpPr>
            <p:spPr>
              <a:xfrm>
                <a:off x="7090380" y="1916832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Блок-схема: узел 108"/>
              <p:cNvSpPr/>
              <p:nvPr/>
            </p:nvSpPr>
            <p:spPr>
              <a:xfrm>
                <a:off x="7090380" y="213285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Блок-схема: узел 109"/>
              <p:cNvSpPr/>
              <p:nvPr/>
            </p:nvSpPr>
            <p:spPr>
              <a:xfrm>
                <a:off x="7090380" y="2348880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Блок-схема: узел 110"/>
              <p:cNvSpPr/>
              <p:nvPr/>
            </p:nvSpPr>
            <p:spPr>
              <a:xfrm>
                <a:off x="7090380" y="2581182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Блок-схема: узел 111"/>
              <p:cNvSpPr/>
              <p:nvPr/>
            </p:nvSpPr>
            <p:spPr>
              <a:xfrm>
                <a:off x="7092280" y="282273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Блок-схема: узел 112"/>
              <p:cNvSpPr/>
              <p:nvPr/>
            </p:nvSpPr>
            <p:spPr>
              <a:xfrm>
                <a:off x="7380312" y="2569231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Блок-схема: узел 113"/>
              <p:cNvSpPr/>
              <p:nvPr/>
            </p:nvSpPr>
            <p:spPr>
              <a:xfrm>
                <a:off x="7236296" y="2696995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Блок-схема: узел 114"/>
              <p:cNvSpPr/>
              <p:nvPr/>
            </p:nvSpPr>
            <p:spPr>
              <a:xfrm>
                <a:off x="6946364" y="2678720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узел 115"/>
              <p:cNvSpPr/>
              <p:nvPr/>
            </p:nvSpPr>
            <p:spPr>
              <a:xfrm>
                <a:off x="6802348" y="255540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4" name="Блок-схема: узел 153"/>
            <p:cNvSpPr/>
            <p:nvPr/>
          </p:nvSpPr>
          <p:spPr>
            <a:xfrm>
              <a:off x="6656316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6422844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319478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7361238" y="6572250"/>
            <a:ext cx="1741488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www.tbm.ru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727877" y="1196752"/>
            <a:ext cx="1900717" cy="3313112"/>
            <a:chOff x="1727877" y="1196752"/>
            <a:chExt cx="1900717" cy="3313112"/>
          </a:xfrm>
        </p:grpSpPr>
        <p:sp>
          <p:nvSpPr>
            <p:cNvPr id="40" name="Двойная стрелка вверх/вниз 39"/>
            <p:cNvSpPr/>
            <p:nvPr/>
          </p:nvSpPr>
          <p:spPr>
            <a:xfrm>
              <a:off x="2391942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55" name="Group 7"/>
            <p:cNvGrpSpPr>
              <a:grpSpLocks/>
            </p:cNvGrpSpPr>
            <p:nvPr/>
          </p:nvGrpSpPr>
          <p:grpSpPr bwMode="auto">
            <a:xfrm>
              <a:off x="1727877" y="2371822"/>
              <a:ext cx="1900717" cy="1606550"/>
              <a:chOff x="542" y="1584"/>
              <a:chExt cx="1432" cy="1296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247" cy="129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173" name="Text Box 11"/>
              <p:cNvSpPr txBox="1">
                <a:spLocks noChangeArrowheads="1"/>
              </p:cNvSpPr>
              <p:nvPr/>
            </p:nvSpPr>
            <p:spPr bwMode="gray">
              <a:xfrm>
                <a:off x="542" y="1895"/>
                <a:ext cx="1432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9pPr>
              </a:lstStyle>
              <a:p>
                <a:pPr algn="ctr"/>
                <a:r>
                  <a:rPr lang="en-US" altLang="ru-RU" sz="1300" b="1" dirty="0" smtClean="0">
                    <a:solidFill>
                      <a:schemeClr val="bg1"/>
                    </a:solidFill>
                  </a:rPr>
                  <a:t>AUFTRAGS-BESTAETIGUNGEN</a:t>
                </a:r>
                <a:endParaRPr lang="en-US" altLang="ru-RU" sz="13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3636317" y="1196752"/>
            <a:ext cx="1655763" cy="3313112"/>
            <a:chOff x="3636317" y="1196752"/>
            <a:chExt cx="1655763" cy="3313112"/>
          </a:xfrm>
        </p:grpSpPr>
        <p:sp>
          <p:nvSpPr>
            <p:cNvPr id="41" name="Двойная стрелка вверх/вниз 40"/>
            <p:cNvSpPr/>
            <p:nvPr/>
          </p:nvSpPr>
          <p:spPr>
            <a:xfrm>
              <a:off x="4211960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636317" y="2276475"/>
              <a:ext cx="1655763" cy="1635125"/>
              <a:chOff x="3636317" y="2276475"/>
              <a:chExt cx="1655763" cy="1635125"/>
            </a:xfrm>
          </p:grpSpPr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3636317" y="2276475"/>
                <a:ext cx="1655763" cy="16351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7" name="Text Box 17"/>
              <p:cNvSpPr txBox="1">
                <a:spLocks noChangeArrowheads="1"/>
              </p:cNvSpPr>
              <p:nvPr/>
            </p:nvSpPr>
            <p:spPr bwMode="gray">
              <a:xfrm>
                <a:off x="3697373" y="2914749"/>
                <a:ext cx="158432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9pPr>
              </a:lstStyle>
              <a:p>
                <a:pPr algn="ctr"/>
                <a:r>
                  <a:rPr lang="en-US" altLang="ru-RU" sz="1400" b="1" dirty="0" smtClean="0">
                    <a:solidFill>
                      <a:schemeClr val="bg1"/>
                    </a:solidFill>
                  </a:rPr>
                  <a:t>RECHNUNGEN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332663" y="1124744"/>
            <a:ext cx="1747837" cy="3313112"/>
            <a:chOff x="7332663" y="1124744"/>
            <a:chExt cx="1747837" cy="3313112"/>
          </a:xfrm>
        </p:grpSpPr>
        <p:sp>
          <p:nvSpPr>
            <p:cNvPr id="45" name="Двойная стрелка вверх/вниз 44"/>
            <p:cNvSpPr/>
            <p:nvPr/>
          </p:nvSpPr>
          <p:spPr>
            <a:xfrm>
              <a:off x="7950996" y="1124744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7338578" y="2343247"/>
              <a:ext cx="1719262" cy="16351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Text Box 23"/>
            <p:cNvSpPr txBox="1">
              <a:spLocks noChangeArrowheads="1"/>
            </p:cNvSpPr>
            <p:nvPr/>
          </p:nvSpPr>
          <p:spPr bwMode="gray">
            <a:xfrm>
              <a:off x="7332663" y="2824113"/>
              <a:ext cx="174783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9pPr>
            </a:lstStyle>
            <a:p>
              <a:pPr algn="ctr"/>
              <a:r>
                <a:rPr lang="en-US" altLang="ru-RU" sz="1400" b="1" dirty="0">
                  <a:solidFill>
                    <a:schemeClr val="bg1"/>
                  </a:solidFill>
                </a:rPr>
                <a:t>Katalog des Lieferanten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11477" y="1196752"/>
            <a:ext cx="1990725" cy="3313112"/>
            <a:chOff x="5383485" y="1196752"/>
            <a:chExt cx="1990725" cy="3313112"/>
          </a:xfrm>
        </p:grpSpPr>
        <p:sp>
          <p:nvSpPr>
            <p:cNvPr id="44" name="Двойная стрелка вверх/вниз 43"/>
            <p:cNvSpPr/>
            <p:nvPr/>
          </p:nvSpPr>
          <p:spPr>
            <a:xfrm>
              <a:off x="6084168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383485" y="2308850"/>
              <a:ext cx="1990725" cy="1617999"/>
              <a:chOff x="5345591" y="2454900"/>
              <a:chExt cx="1990725" cy="1617999"/>
            </a:xfrm>
          </p:grpSpPr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5485390" y="2454900"/>
                <a:ext cx="1674166" cy="1617999"/>
              </a:xfrm>
              <a:prstGeom prst="ellipse">
                <a:avLst/>
              </a:prstGeom>
              <a:gradFill rotWithShape="1">
                <a:gsLst>
                  <a:gs pos="0">
                    <a:srgbClr val="4987E3"/>
                  </a:gs>
                  <a:gs pos="100000">
                    <a:srgbClr val="4987E3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gray">
              <a:xfrm>
                <a:off x="5345591" y="2768411"/>
                <a:ext cx="1990725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Ursachen der Minderlieferungen </a:t>
                </a:r>
                <a:endParaRPr lang="en-US" sz="13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hangingPunct="0">
                  <a:defRPr/>
                </a:pPr>
                <a:r>
                  <a:rPr lang="en-US" sz="13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und </a:t>
                </a:r>
                <a:r>
                  <a:rPr lang="en-US" sz="13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die korrigierten </a:t>
                </a:r>
                <a:r>
                  <a:rPr lang="en-US" sz="13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Liefertermine</a:t>
                </a:r>
                <a:endPara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41015" y="1677194"/>
            <a:ext cx="1702552" cy="3313112"/>
            <a:chOff x="41015" y="1677194"/>
            <a:chExt cx="1702552" cy="3313112"/>
          </a:xfrm>
        </p:grpSpPr>
        <p:sp>
          <p:nvSpPr>
            <p:cNvPr id="2" name="Двойная стрелка вверх/вниз 1"/>
            <p:cNvSpPr/>
            <p:nvPr/>
          </p:nvSpPr>
          <p:spPr>
            <a:xfrm>
              <a:off x="591742" y="1677194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61" name="Group 7"/>
            <p:cNvGrpSpPr>
              <a:grpSpLocks/>
            </p:cNvGrpSpPr>
            <p:nvPr/>
          </p:nvGrpSpPr>
          <p:grpSpPr bwMode="auto">
            <a:xfrm>
              <a:off x="41015" y="2311189"/>
              <a:ext cx="1702552" cy="1638323"/>
              <a:chOff x="597" y="1584"/>
              <a:chExt cx="1575" cy="1463"/>
            </a:xfrm>
          </p:grpSpPr>
          <p:sp>
            <p:nvSpPr>
              <p:cNvPr id="35" name="Oval 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500" cy="1463"/>
              </a:xfrm>
              <a:prstGeom prst="ellipse">
                <a:avLst/>
              </a:prstGeom>
              <a:gradFill rotWithShape="1">
                <a:gsLst>
                  <a:gs pos="0">
                    <a:srgbClr val="D9520F"/>
                  </a:gs>
                  <a:gs pos="100000">
                    <a:srgbClr val="D9520F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597" y="2178"/>
                <a:ext cx="1575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 smtClean="0">
                    <a:solidFill>
                      <a:schemeClr val="bg1"/>
                    </a:solidFill>
                  </a:rPr>
                  <a:t>BESTELLUNGEN</a:t>
                </a:r>
                <a:endParaRPr lang="en-US" sz="1400" b="1" kern="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AutoShape 4"/>
          <p:cNvSpPr>
            <a:spLocks noChangeArrowheads="1"/>
          </p:cNvSpPr>
          <p:nvPr/>
        </p:nvSpPr>
        <p:spPr bwMode="gray">
          <a:xfrm>
            <a:off x="47625" y="4508500"/>
            <a:ext cx="9032875" cy="574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>
            <a:sp3d>
              <a:bevelB w="38100" h="38100" prst="relaxedInset"/>
            </a:sp3d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TBM-INFORMATIONSSYSTEM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163" name="Text Box 2"/>
          <p:cNvSpPr txBox="1">
            <a:spLocks noChangeArrowheads="1"/>
          </p:cNvSpPr>
          <p:nvPr/>
        </p:nvSpPr>
        <p:spPr bwMode="auto">
          <a:xfrm>
            <a:off x="321135" y="5743790"/>
            <a:ext cx="855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Die manuelle Eingabe der Information ist ausgeschlossen, da Unterlagen-Eintragung automatisch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erfolgt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8100" y="1054100"/>
            <a:ext cx="8926513" cy="574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INFORMATIONSSYSTEM DES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LIEFERANTEN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035" y="143266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ТБМ-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en-US" altLang="ru-RU" sz="2400" dirty="0" smtClean="0"/>
              <a:t>Automatisierter Daten-Austausch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16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5496" y="5074182"/>
            <a:ext cx="8893414" cy="558753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536" y="1910"/>
              <a:ext cx="2736" cy="27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1701" y="1942"/>
              <a:ext cx="2559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err="1" smtClean="0"/>
                <a:t>Verladegewicht-Kontrolle</a:t>
              </a:r>
              <a:r>
                <a:rPr lang="en-US" sz="1400" b="1" dirty="0" smtClean="0"/>
                <a:t>: </a:t>
              </a:r>
              <a:r>
                <a:rPr lang="en-US" sz="1400" b="1" dirty="0" err="1" smtClean="0"/>
                <a:t>wochen</a:t>
              </a:r>
              <a:r>
                <a:rPr lang="en-US" sz="1400" b="1" dirty="0" smtClean="0"/>
                <a:t>- und </a:t>
              </a:r>
              <a:r>
                <a:rPr lang="en-US" sz="1400" b="1" dirty="0" err="1" smtClean="0"/>
                <a:t>monatsweise</a:t>
              </a:r>
              <a:endParaRPr lang="ru-RU" sz="1400" b="1" dirty="0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35496" y="4426110"/>
            <a:ext cx="8893414" cy="590255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</a:rPr>
                <a:t>Bestellungen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- und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Rueckstaende-Kontrolle</a:t>
              </a:r>
              <a:endParaRPr lang="en-US" sz="1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71199" y="3201974"/>
            <a:ext cx="8820150" cy="590255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</a:rPr>
                <a:t>Bewertung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der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Lieferdisziplin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35496" y="3850047"/>
            <a:ext cx="8832005" cy="660743"/>
            <a:chOff x="1292" y="1827"/>
            <a:chExt cx="2980" cy="55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" name="AutoShape 5"/>
            <p:cNvSpPr>
              <a:spLocks noChangeArrowheads="1"/>
            </p:cNvSpPr>
            <p:nvPr/>
          </p:nvSpPr>
          <p:spPr bwMode="gray">
            <a:xfrm>
              <a:off x="1536" y="1889"/>
              <a:ext cx="2736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gray">
            <a:xfrm>
              <a:off x="1647" y="1942"/>
              <a:ext cx="2617" cy="4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</a:rPr>
                <a:t>Bewertung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der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Qualitaet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des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Produktes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: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Reklamationen-Verzeichniss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,  6-SIGMA-Bewertung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1292" y="1827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5496" y="836712"/>
            <a:ext cx="8820150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50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9" name="Прямоугольник 2"/>
            <p:cNvSpPr>
              <a:spLocks noChangeArrowheads="1"/>
            </p:cNvSpPr>
            <p:nvPr/>
          </p:nvSpPr>
          <p:spPr bwMode="auto">
            <a:xfrm>
              <a:off x="1316038" y="2420938"/>
              <a:ext cx="6784975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 err="1" smtClean="0"/>
                <a:t>Faktischer</a:t>
              </a:r>
              <a:r>
                <a:rPr lang="en-US" sz="1400" b="1" dirty="0" smtClean="0"/>
                <a:t> und </a:t>
              </a:r>
              <a:r>
                <a:rPr lang="en-US" sz="1400" b="1" dirty="0" err="1" smtClean="0"/>
                <a:t>normativer</a:t>
              </a:r>
              <a:r>
                <a:rPr lang="en-US" sz="1400" b="1" dirty="0" smtClean="0"/>
                <a:t> </a:t>
              </a:r>
              <a:r>
                <a:rPr lang="ru-RU" sz="1400" b="1" dirty="0" smtClean="0"/>
                <a:t> </a:t>
              </a:r>
              <a:r>
                <a:rPr lang="en-US" sz="1400" b="1" dirty="0" err="1" smtClean="0"/>
                <a:t>Lagervorrat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496" y="2005152"/>
            <a:ext cx="8820150" cy="590255"/>
            <a:chOff x="117952" y="2910753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117952" y="2910753"/>
              <a:ext cx="8820150" cy="590255"/>
              <a:chOff x="1296" y="1824"/>
              <a:chExt cx="2976" cy="432"/>
            </a:xfrm>
            <a:grpFill/>
          </p:grpSpPr>
          <p:sp>
            <p:nvSpPr>
              <p:cNvPr id="56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57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55" name="Прямоугольник 3"/>
            <p:cNvSpPr>
              <a:spLocks noChangeArrowheads="1"/>
            </p:cNvSpPr>
            <p:nvPr/>
          </p:nvSpPr>
          <p:spPr bwMode="auto">
            <a:xfrm>
              <a:off x="1220470" y="3080055"/>
              <a:ext cx="7707630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 err="1" smtClean="0"/>
                <a:t>Kundenspezifische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Verkaufsprognosen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496" y="6253624"/>
            <a:ext cx="8929117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61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63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64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65" name="Text Box 8"/>
              <p:cNvSpPr txBox="1">
                <a:spLocks noChangeArrowheads="1"/>
              </p:cNvSpPr>
              <p:nvPr/>
            </p:nvSpPr>
            <p:spPr bwMode="gray">
              <a:xfrm>
                <a:off x="1411" y="1921"/>
                <a:ext cx="13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10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2" name="Прямоугольник 2"/>
            <p:cNvSpPr>
              <a:spLocks noChangeArrowheads="1"/>
            </p:cNvSpPr>
            <p:nvPr/>
          </p:nvSpPr>
          <p:spPr bwMode="auto">
            <a:xfrm>
              <a:off x="1137989" y="2420938"/>
              <a:ext cx="7764846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Allgemeines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Bericht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ueber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Ausfuellung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Hauptbetriebsziffern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46673" y="5673389"/>
            <a:ext cx="8904551" cy="558753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7" name="AutoShape 5"/>
            <p:cNvSpPr>
              <a:spLocks noChangeArrowheads="1"/>
            </p:cNvSpPr>
            <p:nvPr/>
          </p:nvSpPr>
          <p:spPr bwMode="gray">
            <a:xfrm>
              <a:off x="1536" y="1910"/>
              <a:ext cx="2736" cy="27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gray">
            <a:xfrm>
              <a:off x="1701" y="1942"/>
              <a:ext cx="2559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smtClean="0"/>
                <a:t>VIP </a:t>
              </a:r>
              <a:r>
                <a:rPr lang="en-US" sz="1400" b="1" dirty="0" err="1" smtClean="0"/>
                <a:t>Bericht</a:t>
              </a:r>
              <a:r>
                <a:rPr lang="ru-RU" sz="1400" b="1" dirty="0" smtClean="0"/>
                <a:t> </a:t>
              </a:r>
              <a:r>
                <a:rPr lang="ru-RU" sz="1400" b="1" dirty="0" smtClean="0"/>
                <a:t>– </a:t>
              </a:r>
              <a:r>
                <a:rPr lang="en-US" sz="1400" b="1" dirty="0" err="1" smtClean="0"/>
                <a:t>Verkauf</a:t>
              </a:r>
              <a:r>
                <a:rPr lang="en-US" sz="1400" b="1" dirty="0" smtClean="0"/>
                <a:t> an die </a:t>
              </a:r>
              <a:r>
                <a:rPr lang="en-US" sz="1400" b="1" dirty="0" err="1" smtClean="0"/>
                <a:t>Kunden</a:t>
              </a:r>
              <a:r>
                <a:rPr lang="ru-RU" sz="1400" b="1" dirty="0" smtClean="0"/>
                <a:t> </a:t>
              </a:r>
              <a:endParaRPr lang="ru-RU" sz="1400" b="1" dirty="0"/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-6296" y="408678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ТБМ-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en-US" altLang="ru-RU" sz="2400" dirty="0" smtClean="0"/>
              <a:t>INFORMATIONSAUSTAUSCH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496" y="1413647"/>
            <a:ext cx="8820150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9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81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82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83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0" name="Прямоугольник 2"/>
            <p:cNvSpPr>
              <a:spLocks noChangeArrowheads="1"/>
            </p:cNvSpPr>
            <p:nvPr/>
          </p:nvSpPr>
          <p:spPr bwMode="auto">
            <a:xfrm>
              <a:off x="1316038" y="2420938"/>
              <a:ext cx="6784975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 err="1" smtClean="0"/>
                <a:t>Berechnung</a:t>
              </a:r>
              <a:r>
                <a:rPr lang="en-US" sz="1400" b="1" dirty="0" smtClean="0"/>
                <a:t> des </a:t>
              </a:r>
              <a:r>
                <a:rPr lang="en-US" sz="1400" b="1" dirty="0" err="1" smtClean="0"/>
                <a:t>aktuellen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Bedarfes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5496" y="2595407"/>
            <a:ext cx="8820150" cy="590255"/>
            <a:chOff x="117952" y="2910753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117952" y="2910753"/>
              <a:ext cx="8820150" cy="590255"/>
              <a:chOff x="1296" y="1824"/>
              <a:chExt cx="2976" cy="432"/>
            </a:xfrm>
            <a:grpFill/>
          </p:grpSpPr>
          <p:sp>
            <p:nvSpPr>
              <p:cNvPr id="87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88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6" name="Прямоугольник 3"/>
            <p:cNvSpPr>
              <a:spLocks noChangeArrowheads="1"/>
            </p:cNvSpPr>
            <p:nvPr/>
          </p:nvSpPr>
          <p:spPr bwMode="auto">
            <a:xfrm>
              <a:off x="1220470" y="3080055"/>
              <a:ext cx="7707630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Einkaufsmodelling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22" y="2074572"/>
            <a:ext cx="2857500" cy="3577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" y="839456"/>
            <a:ext cx="8564879" cy="1209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366" y="1789989"/>
            <a:ext cx="2234729" cy="3862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04" y="1789989"/>
            <a:ext cx="2181313" cy="3896619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522338" y="3041270"/>
            <a:ext cx="1934844" cy="1674186"/>
          </a:xfrm>
          <a:prstGeom prst="wedgeRectCallout">
            <a:avLst>
              <a:gd name="adj1" fmla="val 118923"/>
              <a:gd name="adj2" fmla="val -141366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145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Lieferanten </a:t>
            </a:r>
            <a:r>
              <a:rPr lang="en-US" sz="12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sind zum System angeschlossen  </a:t>
            </a:r>
            <a:endParaRPr lang="ru-RU" sz="12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317041" y="2999844"/>
            <a:ext cx="1931441" cy="1674186"/>
          </a:xfrm>
          <a:prstGeom prst="wedgeRectCallout">
            <a:avLst>
              <a:gd name="adj1" fmla="val 128876"/>
              <a:gd name="adj2" fmla="val -143756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 err="1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Im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System </a:t>
            </a:r>
            <a:r>
              <a:rPr lang="en-US" sz="1200" b="1" kern="0" dirty="0" err="1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nehmen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TBM-</a:t>
            </a:r>
            <a:r>
              <a:rPr lang="en-US" sz="1200" b="1" kern="0" dirty="0" err="1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Divisionen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 und-</a:t>
            </a:r>
            <a:r>
              <a:rPr lang="en-US" sz="1200" b="1" kern="0" dirty="0" err="1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Niederlassungen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1200" b="1" kern="0" dirty="0" err="1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teil</a:t>
            </a:r>
            <a:endParaRPr lang="ru-RU" sz="12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645553" y="3046708"/>
            <a:ext cx="1931441" cy="1668748"/>
          </a:xfrm>
          <a:prstGeom prst="wedgeRectCallout">
            <a:avLst>
              <a:gd name="adj1" fmla="val -39870"/>
              <a:gd name="adj2" fmla="val -125460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System </a:t>
            </a:r>
            <a:r>
              <a:rPr lang="en-US" sz="12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schliesst </a:t>
            </a: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1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6 </a:t>
            </a:r>
            <a:r>
              <a:rPr lang="en-US" sz="12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Berichte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12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über Zustand der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TBM-Logistiksystem </a:t>
            </a:r>
            <a:r>
              <a:rPr lang="en-US" sz="12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ein.</a:t>
            </a:r>
            <a:endParaRPr lang="ru-RU" sz="12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7177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Hauptinterface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432" y="6312342"/>
            <a:ext cx="8785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Es gibt die Möglichkeit, die Information für alle Lieferkanäle zu </a:t>
            </a:r>
            <a:r>
              <a:rPr lang="en-US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sehen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585"/>
            <a:ext cx="9108504" cy="28479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388" y="1341438"/>
            <a:ext cx="19446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179388" y="6156325"/>
            <a:ext cx="8785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 jeder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Interface-Spalte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ist die wichtigste Information über Zustand des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TBM-Logistiksystems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59464" y="3211326"/>
            <a:ext cx="1196712" cy="1053907"/>
            <a:chOff x="5292080" y="3296736"/>
            <a:chExt cx="1008112" cy="887339"/>
          </a:xfrm>
          <a:solidFill>
            <a:schemeClr val="accent1">
              <a:lumMod val="75000"/>
              <a:alpha val="70000"/>
            </a:schemeClr>
          </a:solidFill>
        </p:grpSpPr>
        <p:sp>
          <p:nvSpPr>
            <p:cNvPr id="6" name="Стрелка вниз 5"/>
            <p:cNvSpPr/>
            <p:nvPr/>
          </p:nvSpPr>
          <p:spPr>
            <a:xfrm>
              <a:off x="5724128" y="3599950"/>
              <a:ext cx="144016" cy="584125"/>
            </a:xfrm>
            <a:prstGeom prst="downArrow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5292080" y="3296736"/>
              <a:ext cx="1008112" cy="292062"/>
            </a:xfrm>
            <a:prstGeom prst="flowChartProcess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14875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Berechnung des aktuellen </a:t>
            </a:r>
            <a:r>
              <a:rPr lang="en-US" sz="2400" dirty="0" smtClean="0">
                <a:solidFill>
                  <a:schemeClr val="bg1"/>
                </a:solidFill>
              </a:rPr>
              <a:t>Bedarfes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017" y="2456212"/>
            <a:ext cx="1656184" cy="150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b="7486"/>
          <a:stretch/>
        </p:blipFill>
        <p:spPr>
          <a:xfrm>
            <a:off x="6647376" y="2450119"/>
            <a:ext cx="1623432" cy="149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505" y="2468533"/>
            <a:ext cx="1628607" cy="148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025860" y="4322140"/>
            <a:ext cx="7056784" cy="1800200"/>
            <a:chOff x="1403648" y="4221088"/>
            <a:chExt cx="7056784" cy="1800200"/>
          </a:xfrm>
        </p:grpSpPr>
        <p:sp>
          <p:nvSpPr>
            <p:cNvPr id="4" name="Блок-схема: процесс 3"/>
            <p:cNvSpPr/>
            <p:nvPr/>
          </p:nvSpPr>
          <p:spPr>
            <a:xfrm>
              <a:off x="1403648" y="4221088"/>
              <a:ext cx="7056784" cy="1800200"/>
            </a:xfrm>
            <a:prstGeom prst="flowChartProcess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5656" y="4305880"/>
              <a:ext cx="6903816" cy="1643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23455 -4.07407E-6 C -0.33976 -4.07407E-6 -0.46892 0.07871 -0.46892 0.14283 L -0.46892 0.28588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37 L -0.14532 -0.0037 C -0.21441 -0.0037 -0.29844 0.07454 -0.29844 0.13866 L -0.29844 0.2810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06927 2.96296E-6 C -0.10052 2.96296E-6 -0.13819 0.07824 -0.13819 0.1419 L -0.13819 0.2837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5966</TotalTime>
  <Words>910</Words>
  <Application>Microsoft Office PowerPoint</Application>
  <PresentationFormat>Экран (4:3)</PresentationFormat>
  <Paragraphs>225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 Unicode MS</vt:lpstr>
      <vt:lpstr>Arial</vt:lpstr>
      <vt:lpstr>Arial Black</vt:lpstr>
      <vt:lpstr>Arial Narrow</vt:lpstr>
      <vt:lpstr>Calibri</vt:lpstr>
      <vt:lpstr>Calibri Light</vt:lpstr>
      <vt:lpstr>Corbel</vt:lpstr>
      <vt:lpstr>PragmaticaCTT</vt:lpstr>
      <vt:lpstr>Verdana</vt:lpstr>
      <vt:lpstr>Wingdings</vt:lpstr>
      <vt:lpstr>office theme</vt:lpstr>
      <vt:lpstr>Параллакс</vt:lpstr>
      <vt:lpstr>1_Параллакс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spitsina</dc:creator>
  <cp:lastModifiedBy>Могутенкова Нина Викторовна</cp:lastModifiedBy>
  <cp:revision>338</cp:revision>
  <cp:lastPrinted>2014-06-06T05:30:24Z</cp:lastPrinted>
  <dcterms:created xsi:type="dcterms:W3CDTF">2009-08-12T07:39:37Z</dcterms:created>
  <dcterms:modified xsi:type="dcterms:W3CDTF">2014-07-28T09:42:43Z</dcterms:modified>
</cp:coreProperties>
</file>